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59" r:id="rId5"/>
    <p:sldId id="268" r:id="rId6"/>
    <p:sldId id="269" r:id="rId7"/>
    <p:sldId id="270" r:id="rId8"/>
    <p:sldId id="260" r:id="rId9"/>
    <p:sldId id="266" r:id="rId10"/>
    <p:sldId id="265" r:id="rId11"/>
    <p:sldId id="267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FF00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ffolk.gov.uk/job" TargetMode="External"/><Relationship Id="rId2" Type="http://schemas.openxmlformats.org/officeDocument/2006/relationships/hyperlink" Target="http://www.thesource.me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A3B12-33B9-45A2-AE34-0F7BF3711D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What to do next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EC209-B3B6-4F85-9C72-47FE241A3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900428"/>
            <a:ext cx="6400800" cy="1947333"/>
          </a:xfrm>
        </p:spPr>
        <p:txBody>
          <a:bodyPr/>
          <a:lstStyle/>
          <a:p>
            <a:r>
              <a:rPr lang="en-GB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Post-16 options</a:t>
            </a:r>
          </a:p>
        </p:txBody>
      </p:sp>
      <p:pic>
        <p:nvPicPr>
          <p:cNvPr id="6" name="Picture 5" descr="A green arrow with black text&#10;&#10;AI-generated content may be incorrect.">
            <a:extLst>
              <a:ext uri="{FF2B5EF4-FFF2-40B4-BE49-F238E27FC236}">
                <a16:creationId xmlns:a16="http://schemas.microsoft.com/office/drawing/2014/main" id="{6941D310-CC14-13F0-5150-33F3DFA1D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764" y="3900428"/>
            <a:ext cx="3112858" cy="280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8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15EA0-A270-4620-B97F-CA3FC5CDAD56}"/>
              </a:ext>
            </a:extLst>
          </p:cNvPr>
          <p:cNvSpPr txBox="1"/>
          <p:nvPr/>
        </p:nvSpPr>
        <p:spPr>
          <a:xfrm>
            <a:off x="820132" y="914399"/>
            <a:ext cx="8917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You have 3 options available to you after Year 11: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7E38E6-A160-4959-B57A-838D81463349}"/>
              </a:ext>
            </a:extLst>
          </p:cNvPr>
          <p:cNvSpPr txBox="1"/>
          <p:nvPr/>
        </p:nvSpPr>
        <p:spPr>
          <a:xfrm>
            <a:off x="1904214" y="2795304"/>
            <a:ext cx="6146277" cy="194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b="1" dirty="0"/>
              <a:t>Sixth Form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b="1" dirty="0"/>
              <a:t>College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800" b="1" dirty="0"/>
              <a:t>Apprenticeship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5813C-C079-4BC8-AB44-AC7B0D5C7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530" y="3472206"/>
            <a:ext cx="4587712" cy="28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4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94301E-2971-417F-8592-1931C875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11" y="1"/>
            <a:ext cx="10695861" cy="685799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96DDDAD-75DD-4FCC-94CA-34FF9C8730A8}"/>
              </a:ext>
            </a:extLst>
          </p:cNvPr>
          <p:cNvSpPr/>
          <p:nvPr/>
        </p:nvSpPr>
        <p:spPr>
          <a:xfrm rot="19984547">
            <a:off x="1652373" y="4355053"/>
            <a:ext cx="2425437" cy="1742738"/>
          </a:xfrm>
          <a:prstGeom prst="ellipse">
            <a:avLst/>
          </a:prstGeom>
          <a:noFill/>
          <a:ln w="762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59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2162309" y="628597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Sixth Form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F5B6C-1722-4AFD-8E51-6621EE3AC8B6}"/>
              </a:ext>
            </a:extLst>
          </p:cNvPr>
          <p:cNvSpPr txBox="1"/>
          <p:nvPr/>
        </p:nvSpPr>
        <p:spPr>
          <a:xfrm>
            <a:off x="739515" y="1419450"/>
            <a:ext cx="10162094" cy="459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Academic route – Level 3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Usually leads to university, can lead to apprenticeship or employment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Entry requirements (at least four Grades 4/5 or above)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5 days per week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Subject choice:  You choose 3-4 subjects you want to study.</a:t>
            </a:r>
          </a:p>
          <a:p>
            <a:pPr>
              <a:lnSpc>
                <a:spcPct val="150000"/>
              </a:lnSpc>
            </a:pPr>
            <a:r>
              <a:rPr lang="en-GB" sz="2200" b="1" dirty="0"/>
              <a:t>					    (what you are good at, what you are interested in, </a:t>
            </a:r>
          </a:p>
          <a:p>
            <a:pPr>
              <a:lnSpc>
                <a:spcPct val="150000"/>
              </a:lnSpc>
            </a:pPr>
            <a:r>
              <a:rPr lang="en-GB" sz="2200" b="1" dirty="0"/>
              <a:t>                                 what you need to get to where you want to go)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Local Sixth Forms: Thomas Mills, </a:t>
            </a:r>
            <a:r>
              <a:rPr lang="en-GB" sz="2200" b="1" dirty="0" err="1"/>
              <a:t>Farlingaye</a:t>
            </a:r>
            <a:r>
              <a:rPr lang="en-GB" sz="2200" b="1" dirty="0"/>
              <a:t>, Kesgrave, One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200" b="1" dirty="0"/>
              <a:t>Other Sixth Forms: Framlingham College, Wymondham College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9C5875-3DFF-413F-A9BB-7E593F703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99" y="250812"/>
            <a:ext cx="1560886" cy="151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7375F-7D19-A0C6-93FA-7C628579B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3D9847-9E90-4C88-B3AA-3B55E7DE310A}"/>
              </a:ext>
            </a:extLst>
          </p:cNvPr>
          <p:cNvSpPr txBox="1"/>
          <p:nvPr/>
        </p:nvSpPr>
        <p:spPr>
          <a:xfrm>
            <a:off x="151014" y="0"/>
            <a:ext cx="11162858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A-level subjects at Sixth</a:t>
            </a:r>
            <a:r>
              <a:rPr kumimoji="0" lang="en-GB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Form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398B57-1FDB-0476-61DC-31AC189AB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443" y="24648"/>
            <a:ext cx="593447" cy="5749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D6C4E1-70E2-B8A2-12CA-3415C20A3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3905"/>
            <a:ext cx="12192000" cy="16415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F6D427-1B19-FB0F-E028-75F72AC7C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91783"/>
            <a:ext cx="12192000" cy="15645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B0B8155-7219-5B36-5A1F-7345C0D10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4" y="3746987"/>
            <a:ext cx="12192000" cy="160153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015A5F2-A3E9-12A5-DC2E-AB018573E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514" y="5301053"/>
            <a:ext cx="12192000" cy="155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23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07759-FB05-69B0-AF61-7A40B248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7EFD8B-0300-AB91-25F6-AEBE7B6E043F}"/>
              </a:ext>
            </a:extLst>
          </p:cNvPr>
          <p:cNvSpPr txBox="1"/>
          <p:nvPr/>
        </p:nvSpPr>
        <p:spPr>
          <a:xfrm>
            <a:off x="151014" y="0"/>
            <a:ext cx="11162858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prstClr val="white"/>
                </a:solidFill>
                <a:latin typeface="Century Gothic" panose="020B0502020202020204"/>
              </a:rPr>
              <a:t>A-level 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ubjects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at Sixth Form: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103AAA-7869-3B20-21CA-31347465A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443" y="24648"/>
            <a:ext cx="593447" cy="574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0B9782-CC35-871A-E3A1-3B8CE6A8F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225"/>
            <a:ext cx="12192000" cy="15528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4F3DC0-D422-67C1-844A-DE2186086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514" y="2191596"/>
            <a:ext cx="12192000" cy="1517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F0B65E-C311-F580-D0AC-E90FA2CD1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08658"/>
            <a:ext cx="12192000" cy="14985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CA008C-B9C9-1DD4-6B82-7062CC0E7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4" y="5221733"/>
            <a:ext cx="12192000" cy="15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AF50C-48CE-19D6-1B5C-66CDF871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4E26C0-C339-0080-31EE-1EEBEC7EF6F4}"/>
              </a:ext>
            </a:extLst>
          </p:cNvPr>
          <p:cNvSpPr txBox="1"/>
          <p:nvPr/>
        </p:nvSpPr>
        <p:spPr>
          <a:xfrm>
            <a:off x="151014" y="154970"/>
            <a:ext cx="11162858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A-level subjects at Sixth Form: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12BA6A-CDC0-472D-D4E4-A44A3BE2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1" y="154970"/>
            <a:ext cx="1372986" cy="1330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1DB340-9A6B-E3C3-377C-58E8C86E6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15" y="884841"/>
            <a:ext cx="3972479" cy="15718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BD4BCC-858C-BAFE-DA85-7484BE776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14" y="4173372"/>
            <a:ext cx="3972479" cy="19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FB78A2-0593-3BCC-2144-79B60B609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594" y="4173372"/>
            <a:ext cx="3991532" cy="16480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F3DAE7-A461-F713-17C7-A9CBF8A77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9521" y="4173372"/>
            <a:ext cx="3972479" cy="21815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0EF0AED-6C56-6174-D247-AECE0C0A9A5A}"/>
              </a:ext>
            </a:extLst>
          </p:cNvPr>
          <p:cNvSpPr txBox="1"/>
          <p:nvPr/>
        </p:nvSpPr>
        <p:spPr>
          <a:xfrm>
            <a:off x="151014" y="3288531"/>
            <a:ext cx="11162858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Applied courses at Sixth Form:</a:t>
            </a:r>
          </a:p>
        </p:txBody>
      </p:sp>
    </p:spTree>
    <p:extLst>
      <p:ext uri="{BB962C8B-B14F-4D97-AF65-F5344CB8AC3E}">
        <p14:creationId xmlns:p14="http://schemas.microsoft.com/office/powerpoint/2010/main" val="3019192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2326109" y="274654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College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F5B6C-1722-4AFD-8E51-6621EE3AC8B6}"/>
              </a:ext>
            </a:extLst>
          </p:cNvPr>
          <p:cNvSpPr txBox="1"/>
          <p:nvPr/>
        </p:nvSpPr>
        <p:spPr>
          <a:xfrm>
            <a:off x="412971" y="1017071"/>
            <a:ext cx="11162858" cy="5418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Mix of academic &amp; practical learning – Levels 1, 2 or 3 and T-Levels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Usually leads to employment or apprenticeship, can lead to university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Entry requirements (depends on what level the course is that you want to do)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3 days per week + potential re-sits in English/Maths + work experience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Subject choice: You choose one course.</a:t>
            </a:r>
          </a:p>
          <a:p>
            <a:pPr>
              <a:lnSpc>
                <a:spcPct val="150000"/>
              </a:lnSpc>
            </a:pPr>
            <a:r>
              <a:rPr lang="en-GB" sz="2000" b="1" dirty="0"/>
              <a:t>					(what you are good at, what you are interested in, </a:t>
            </a:r>
          </a:p>
          <a:p>
            <a:pPr>
              <a:lnSpc>
                <a:spcPct val="150000"/>
              </a:lnSpc>
            </a:pPr>
            <a:r>
              <a:rPr lang="en-GB" sz="2000" b="1" dirty="0"/>
              <a:t>                                 what you need to get to where you want to go)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Local College: Suffolk New College (Ipswich, Rural - Otley, On the Coast – Halesworth </a:t>
            </a:r>
          </a:p>
          <a:p>
            <a:r>
              <a:rPr lang="en-GB" sz="2000" b="1" dirty="0"/>
              <a:t>                                                                                                                                         &amp; Leiston)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Other colleges: East Coast College (Lowestoft or Great Yarmouth), </a:t>
            </a:r>
          </a:p>
          <a:p>
            <a:pPr>
              <a:lnSpc>
                <a:spcPct val="150000"/>
              </a:lnSpc>
            </a:pPr>
            <a:r>
              <a:rPr lang="en-GB" sz="2000" b="1" dirty="0"/>
              <a:t>					West Suffolk College (Bury St Edmunds), </a:t>
            </a:r>
          </a:p>
          <a:p>
            <a:pPr>
              <a:lnSpc>
                <a:spcPct val="150000"/>
              </a:lnSpc>
            </a:pPr>
            <a:r>
              <a:rPr lang="en-GB" sz="2000" b="1" dirty="0"/>
              <a:t>					City College Norwich, Access Creative College (Norwich)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9015B4-DDF1-40EF-B27C-E651C5287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51" r="12501"/>
          <a:stretch/>
        </p:blipFill>
        <p:spPr>
          <a:xfrm>
            <a:off x="10194808" y="128778"/>
            <a:ext cx="1841541" cy="13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7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D8F3A-37BE-919E-777B-B53BA4EA7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322A7D-F6D5-D6F7-7449-4B0D5778FB22}"/>
              </a:ext>
            </a:extLst>
          </p:cNvPr>
          <p:cNvSpPr txBox="1"/>
          <p:nvPr/>
        </p:nvSpPr>
        <p:spPr>
          <a:xfrm>
            <a:off x="323502" y="259512"/>
            <a:ext cx="11162858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3200" b="1" noProof="0" dirty="0">
                <a:solidFill>
                  <a:prstClr val="white"/>
                </a:solidFill>
                <a:latin typeface="Century Gothic" panose="020B0502020202020204"/>
              </a:rPr>
              <a:t>Courses at Suffolk New College: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937021-1E78-1934-102B-FEA8CF0B6F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51" r="12501"/>
          <a:stretch/>
        </p:blipFill>
        <p:spPr>
          <a:xfrm>
            <a:off x="10194808" y="128778"/>
            <a:ext cx="1841541" cy="13381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9C648F-6ABA-E3BC-5E4D-82165178CCF4}"/>
              </a:ext>
            </a:extLst>
          </p:cNvPr>
          <p:cNvSpPr txBox="1"/>
          <p:nvPr/>
        </p:nvSpPr>
        <p:spPr>
          <a:xfrm>
            <a:off x="951300" y="1435479"/>
            <a:ext cx="213164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Agriculture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C320C-7DE6-335C-46DA-C2C5596F1DF3}"/>
              </a:ext>
            </a:extLst>
          </p:cNvPr>
          <p:cNvSpPr txBox="1"/>
          <p:nvPr/>
        </p:nvSpPr>
        <p:spPr>
          <a:xfrm>
            <a:off x="2632570" y="2325853"/>
            <a:ext cx="213164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Animal Management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321D73-6A89-F54A-FBF1-2F81AD53B512}"/>
              </a:ext>
            </a:extLst>
          </p:cNvPr>
          <p:cNvSpPr txBox="1"/>
          <p:nvPr/>
        </p:nvSpPr>
        <p:spPr>
          <a:xfrm>
            <a:off x="500923" y="3404102"/>
            <a:ext cx="2131647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Hair &amp; Beauty Therapy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60A6FA-4F7B-A377-D0E8-987DE1592EAD}"/>
              </a:ext>
            </a:extLst>
          </p:cNvPr>
          <p:cNvSpPr txBox="1"/>
          <p:nvPr/>
        </p:nvSpPr>
        <p:spPr>
          <a:xfrm>
            <a:off x="7427783" y="1480981"/>
            <a:ext cx="2131647" cy="40011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Business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06B799-E8A2-A20D-F0BA-5D627E83265B}"/>
              </a:ext>
            </a:extLst>
          </p:cNvPr>
          <p:cNvSpPr txBox="1"/>
          <p:nvPr/>
        </p:nvSpPr>
        <p:spPr>
          <a:xfrm>
            <a:off x="9128984" y="2342668"/>
            <a:ext cx="213164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Childcare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7AEBB6-70E5-6CCB-05F8-8133BE6DAA2A}"/>
              </a:ext>
            </a:extLst>
          </p:cNvPr>
          <p:cNvSpPr txBox="1"/>
          <p:nvPr/>
        </p:nvSpPr>
        <p:spPr>
          <a:xfrm>
            <a:off x="3773284" y="3363360"/>
            <a:ext cx="213164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Construction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0C63C-A7D9-97BF-7BEF-31C365E97256}"/>
              </a:ext>
            </a:extLst>
          </p:cNvPr>
          <p:cNvSpPr txBox="1"/>
          <p:nvPr/>
        </p:nvSpPr>
        <p:spPr>
          <a:xfrm>
            <a:off x="6374653" y="2768841"/>
            <a:ext cx="2131647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Engineering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584419-DEDC-6753-4AB0-16D6A123DA3C}"/>
              </a:ext>
            </a:extLst>
          </p:cNvPr>
          <p:cNvSpPr txBox="1"/>
          <p:nvPr/>
        </p:nvSpPr>
        <p:spPr>
          <a:xfrm>
            <a:off x="9736850" y="3483230"/>
            <a:ext cx="2131647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Floristry, Horticulture, Arboriculture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4961E-63F4-5F70-4FE7-AE3C4CB2EC74}"/>
              </a:ext>
            </a:extLst>
          </p:cNvPr>
          <p:cNvSpPr txBox="1"/>
          <p:nvPr/>
        </p:nvSpPr>
        <p:spPr>
          <a:xfrm>
            <a:off x="1306141" y="4788157"/>
            <a:ext cx="2131647" cy="40011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Games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E138A7-C02B-CD1D-5FB9-98A35769808B}"/>
              </a:ext>
            </a:extLst>
          </p:cNvPr>
          <p:cNvSpPr txBox="1"/>
          <p:nvPr/>
        </p:nvSpPr>
        <p:spPr>
          <a:xfrm>
            <a:off x="4400348" y="4166425"/>
            <a:ext cx="2131647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Forensic &amp; Criminal Investigation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7CA3D3-63CF-3371-F2BC-E3A679276F2C}"/>
              </a:ext>
            </a:extLst>
          </p:cNvPr>
          <p:cNvSpPr txBox="1"/>
          <p:nvPr/>
        </p:nvSpPr>
        <p:spPr>
          <a:xfrm>
            <a:off x="6997337" y="3966371"/>
            <a:ext cx="2131647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Health &amp; Social Care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AE85F0-8108-72D5-DB43-72F12138A728}"/>
              </a:ext>
            </a:extLst>
          </p:cNvPr>
          <p:cNvSpPr txBox="1"/>
          <p:nvPr/>
        </p:nvSpPr>
        <p:spPr>
          <a:xfrm>
            <a:off x="500922" y="5582825"/>
            <a:ext cx="2131647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Music Performance &amp; Production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2D004C-C8C4-043F-86C7-4197CC0F3C19}"/>
              </a:ext>
            </a:extLst>
          </p:cNvPr>
          <p:cNvSpPr txBox="1"/>
          <p:nvPr/>
        </p:nvSpPr>
        <p:spPr>
          <a:xfrm>
            <a:off x="3437788" y="5806171"/>
            <a:ext cx="2131647" cy="40011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Media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EA8E0D-713E-D359-6DD6-3F15C032D260}"/>
              </a:ext>
            </a:extLst>
          </p:cNvPr>
          <p:cNvSpPr txBox="1"/>
          <p:nvPr/>
        </p:nvSpPr>
        <p:spPr>
          <a:xfrm>
            <a:off x="6374653" y="5471677"/>
            <a:ext cx="213164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Sport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DD4FA8-5783-24F1-F6D0-A7DEFD743912}"/>
              </a:ext>
            </a:extLst>
          </p:cNvPr>
          <p:cNvSpPr txBox="1"/>
          <p:nvPr/>
        </p:nvSpPr>
        <p:spPr>
          <a:xfrm>
            <a:off x="4446274" y="1635534"/>
            <a:ext cx="2131647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Art &amp; Design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FC521E-FE30-3E8F-82BE-5C78D6002FAB}"/>
              </a:ext>
            </a:extLst>
          </p:cNvPr>
          <p:cNvSpPr txBox="1"/>
          <p:nvPr/>
        </p:nvSpPr>
        <p:spPr>
          <a:xfrm>
            <a:off x="9128984" y="5625470"/>
            <a:ext cx="2131647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/>
                </a:solidFill>
              </a:rPr>
              <a:t>Uniformed Public Services</a:t>
            </a:r>
          </a:p>
        </p:txBody>
      </p:sp>
    </p:spTree>
    <p:extLst>
      <p:ext uri="{BB962C8B-B14F-4D97-AF65-F5344CB8AC3E}">
        <p14:creationId xmlns:p14="http://schemas.microsoft.com/office/powerpoint/2010/main" val="91519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2326109" y="274654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u="sng" dirty="0">
                <a:solidFill>
                  <a:prstClr val="white"/>
                </a:solidFill>
                <a:latin typeface="Century Gothic" panose="020B0502020202020204"/>
              </a:rPr>
              <a:t>T-Level</a:t>
            </a:r>
            <a:endParaRPr kumimoji="0" lang="en-GB" sz="28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F5B6C-1722-4AFD-8E51-6621EE3AC8B6}"/>
              </a:ext>
            </a:extLst>
          </p:cNvPr>
          <p:cNvSpPr txBox="1"/>
          <p:nvPr/>
        </p:nvSpPr>
        <p:spPr>
          <a:xfrm>
            <a:off x="514571" y="908681"/>
            <a:ext cx="11162858" cy="4649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GB" sz="2000" b="1" dirty="0">
                <a:latin typeface="Century Gothic" panose="020B0502020202020204"/>
              </a:rPr>
              <a:t>A relatively new qualification developed by the education sector and leading employers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– Level 3 </a:t>
            </a:r>
            <a:r>
              <a:rPr lang="en-GB" sz="2000" b="1" dirty="0">
                <a:latin typeface="Century Gothic" panose="020B0502020202020204"/>
              </a:rPr>
              <a:t>(equivalent to 3 A-Levels)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GB" sz="2000" b="1" dirty="0">
                <a:latin typeface="Century Gothic" panose="020B0502020202020204"/>
              </a:rPr>
              <a:t>Can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lead to employment, apprenticeship</a:t>
            </a:r>
            <a:r>
              <a:rPr lang="en-GB" sz="2000" b="1" dirty="0">
                <a:latin typeface="Century Gothic" panose="020B0502020202020204"/>
              </a:rPr>
              <a:t> or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university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Entry requirements: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usually 5 GCSEs at grade 4 or 5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GB" sz="2000" b="1" dirty="0">
                <a:latin typeface="Century Gothic" panose="020B0502020202020204"/>
              </a:rPr>
              <a:t>80% classroom learning + 20% industry placement (work experience)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Subject choice: You choose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one course.</a:t>
            </a:r>
          </a:p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b="1" baseline="0" dirty="0">
                <a:latin typeface="Century Gothic" panose="020B0502020202020204"/>
              </a:rPr>
              <a:t>					(w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hat you are good at, what you are interested in,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what you need to get to where you want to go)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Local College: Suffolk New College (Ipswich or Rural)	 or other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colleges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			</a:t>
            </a:r>
          </a:p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BA347-04E6-4314-165A-F2AE1202B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264" y="5226765"/>
            <a:ext cx="2569079" cy="144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B60CB-0109-96D1-537C-7F6780D9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EA11F4-DA57-7B51-4543-079AA76F130A}"/>
              </a:ext>
            </a:extLst>
          </p:cNvPr>
          <p:cNvSpPr txBox="1"/>
          <p:nvPr/>
        </p:nvSpPr>
        <p:spPr>
          <a:xfrm>
            <a:off x="323502" y="259512"/>
            <a:ext cx="11162858" cy="73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prstClr val="white"/>
                </a:solidFill>
                <a:latin typeface="Century Gothic" panose="020B0502020202020204"/>
              </a:rPr>
              <a:t>T-Levels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at Suffolk New College: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F492D2-CE65-52F7-DF2F-B1606C3EF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51" r="12501"/>
          <a:stretch/>
        </p:blipFill>
        <p:spPr>
          <a:xfrm>
            <a:off x="10194808" y="128778"/>
            <a:ext cx="1841541" cy="13381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E56B45-8D85-2AA1-6185-BD9944CB9E79}"/>
              </a:ext>
            </a:extLst>
          </p:cNvPr>
          <p:cNvSpPr txBox="1"/>
          <p:nvPr/>
        </p:nvSpPr>
        <p:spPr>
          <a:xfrm>
            <a:off x="1421603" y="1372758"/>
            <a:ext cx="2131647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E2841"/>
                </a:solidFill>
                <a:latin typeface="Century Gothic" panose="020B0502020202020204"/>
              </a:rPr>
              <a:t>Design, Surveying &amp; Planning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7C255C-B76A-9680-19C2-23EB2AB98B68}"/>
              </a:ext>
            </a:extLst>
          </p:cNvPr>
          <p:cNvSpPr txBox="1"/>
          <p:nvPr/>
        </p:nvSpPr>
        <p:spPr>
          <a:xfrm>
            <a:off x="2487427" y="3358331"/>
            <a:ext cx="2131647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Health &amp; Medical Studies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CC05C4-0EA9-BAC5-3EDE-634501098125}"/>
              </a:ext>
            </a:extLst>
          </p:cNvPr>
          <p:cNvSpPr txBox="1"/>
          <p:nvPr/>
        </p:nvSpPr>
        <p:spPr>
          <a:xfrm>
            <a:off x="951300" y="5204110"/>
            <a:ext cx="2131647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Animal Care &amp; Management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56C35A-7EEB-D089-85C7-A429CA9E5D5F}"/>
              </a:ext>
            </a:extLst>
          </p:cNvPr>
          <p:cNvSpPr txBox="1"/>
          <p:nvPr/>
        </p:nvSpPr>
        <p:spPr>
          <a:xfrm>
            <a:off x="9354713" y="2342668"/>
            <a:ext cx="2131647" cy="1015663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Computer Science &amp; Technology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3EC4E-CECD-3CC1-166D-4060DA1428FA}"/>
              </a:ext>
            </a:extLst>
          </p:cNvPr>
          <p:cNvSpPr txBox="1"/>
          <p:nvPr/>
        </p:nvSpPr>
        <p:spPr>
          <a:xfrm>
            <a:off x="8003221" y="5151313"/>
            <a:ext cx="2131647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Biomedical &amp; Applied Science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6180F-5D08-FBB5-18CC-D814CE1A33DB}"/>
              </a:ext>
            </a:extLst>
          </p:cNvPr>
          <p:cNvSpPr txBox="1"/>
          <p:nvPr/>
        </p:nvSpPr>
        <p:spPr>
          <a:xfrm>
            <a:off x="6108131" y="3051720"/>
            <a:ext cx="2131647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Engineering, Manufacturing, Processing &amp; Control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3C3B9-0B73-35A9-2BDD-156AF9B498FD}"/>
              </a:ext>
            </a:extLst>
          </p:cNvPr>
          <p:cNvSpPr txBox="1"/>
          <p:nvPr/>
        </p:nvSpPr>
        <p:spPr>
          <a:xfrm>
            <a:off x="4428428" y="5036127"/>
            <a:ext cx="2131647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E2841"/>
                </a:solidFill>
                <a:latin typeface="Century Gothic" panose="020B0502020202020204"/>
              </a:rPr>
              <a:t>Business - Operations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D3F3B6-B73D-73B2-605D-C7528C0F4FAA}"/>
              </a:ext>
            </a:extLst>
          </p:cNvPr>
          <p:cNvSpPr txBox="1"/>
          <p:nvPr/>
        </p:nvSpPr>
        <p:spPr>
          <a:xfrm>
            <a:off x="5494251" y="1476904"/>
            <a:ext cx="2131647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E2841"/>
                </a:solidFill>
                <a:latin typeface="Century Gothic" panose="020B0502020202020204"/>
              </a:rPr>
              <a:t>Education &amp; Childcare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06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2262432" y="741068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Apprenticeship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F5B6C-1722-4AFD-8E51-6621EE3AC8B6}"/>
              </a:ext>
            </a:extLst>
          </p:cNvPr>
          <p:cNvSpPr txBox="1"/>
          <p:nvPr/>
        </p:nvSpPr>
        <p:spPr>
          <a:xfrm>
            <a:off x="472911" y="1729635"/>
            <a:ext cx="11246177" cy="418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Mainly practical learning on the job   –  Levels 2-7 (Intermediate L2 or Advanced L3)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Usually leads to employment, can lead to university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Entry requirements (depends on apprenticeship)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4 days full-time work + 1 day at college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Apprenticeship in the profession you would like to train in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Employment contract &amp; pay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More information: 		</a:t>
            </a:r>
            <a:r>
              <a:rPr lang="en-GB" sz="2000" b="1" u="sng" dirty="0"/>
              <a:t>http://apprenticeshipssuffolk.org</a:t>
            </a:r>
            <a:r>
              <a:rPr lang="en-GB" sz="2000" b="1" dirty="0"/>
              <a:t>     </a:t>
            </a:r>
          </a:p>
          <a:p>
            <a:pPr>
              <a:lnSpc>
                <a:spcPct val="150000"/>
              </a:lnSpc>
            </a:pPr>
            <a:r>
              <a:rPr lang="en-GB" sz="2000" b="1" dirty="0"/>
              <a:t>							</a:t>
            </a:r>
            <a:r>
              <a:rPr lang="en-GB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www.thesource.me.uk</a:t>
            </a:r>
            <a:endParaRPr lang="en-GB" sz="2000" b="1" dirty="0"/>
          </a:p>
          <a:p>
            <a:pPr>
              <a:lnSpc>
                <a:spcPct val="150000"/>
              </a:lnSpc>
            </a:pPr>
            <a:r>
              <a:rPr lang="en-GB" sz="2000" b="1" dirty="0"/>
              <a:t>							</a:t>
            </a:r>
            <a:r>
              <a:rPr lang="en-GB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www.suffolk.gov.uk/</a:t>
            </a:r>
            <a:r>
              <a:rPr lang="en-GB" sz="20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job</a:t>
            </a:r>
            <a:r>
              <a:rPr lang="en-GB" sz="2000" b="1" u="sng" dirty="0"/>
              <a:t>s-and-careers/apprenticeships/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B535A4-D218-43AC-B0BD-15872271C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427" y="273718"/>
            <a:ext cx="2753460" cy="103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7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-682632" y="706164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Who can I talk to?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F5B6C-1722-4AFD-8E51-6621EE3AC8B6}"/>
              </a:ext>
            </a:extLst>
          </p:cNvPr>
          <p:cNvSpPr txBox="1"/>
          <p:nvPr/>
        </p:nvSpPr>
        <p:spPr>
          <a:xfrm>
            <a:off x="769450" y="1332188"/>
            <a:ext cx="10162094" cy="280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Mrs Treeby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Sixth Form team (Mr </a:t>
            </a:r>
            <a:r>
              <a:rPr lang="en-GB" sz="2000" b="1" dirty="0" err="1"/>
              <a:t>Cann</a:t>
            </a:r>
            <a:r>
              <a:rPr lang="en-GB" sz="2000" b="1" dirty="0"/>
              <a:t>, Mr Anthony)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Your Tutor, your Head of Year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Subject teachers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Parents, family &amp; friends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GB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3D9A2-18BC-4987-818B-F51CE782654C}"/>
              </a:ext>
            </a:extLst>
          </p:cNvPr>
          <p:cNvSpPr txBox="1"/>
          <p:nvPr/>
        </p:nvSpPr>
        <p:spPr>
          <a:xfrm>
            <a:off x="4374038" y="4135007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Where can I get more help?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90ABA-D4E2-4240-A63A-FB0F92CCBBF3}"/>
              </a:ext>
            </a:extLst>
          </p:cNvPr>
          <p:cNvSpPr txBox="1"/>
          <p:nvPr/>
        </p:nvSpPr>
        <p:spPr>
          <a:xfrm>
            <a:off x="5004875" y="4761031"/>
            <a:ext cx="10162094" cy="95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 err="1"/>
              <a:t>Xello</a:t>
            </a:r>
            <a:r>
              <a:rPr lang="en-GB" sz="2000" b="1" dirty="0"/>
              <a:t> (button on </a:t>
            </a:r>
            <a:r>
              <a:rPr lang="en-GB" sz="2000" b="1"/>
              <a:t>our Intranet)</a:t>
            </a:r>
            <a:endParaRPr lang="en-GB" sz="2000" b="1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2000" b="1" dirty="0"/>
              <a:t>National Careers Service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1C4A4-2EFA-444D-91AC-DD801FAE1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104" y="259588"/>
            <a:ext cx="2819745" cy="1972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110C53-7BAB-4776-B260-6C990ED6C9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95" r="22656"/>
          <a:stretch/>
        </p:blipFill>
        <p:spPr>
          <a:xfrm>
            <a:off x="481780" y="4761031"/>
            <a:ext cx="1700981" cy="1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8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F3A00-8513-4055-99FC-D6CCE20AA6C8}"/>
              </a:ext>
            </a:extLst>
          </p:cNvPr>
          <p:cNvSpPr txBox="1"/>
          <p:nvPr/>
        </p:nvSpPr>
        <p:spPr>
          <a:xfrm>
            <a:off x="2440720" y="435733"/>
            <a:ext cx="6297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/>
              <a:t>TOP TIPS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10876-AA51-43A8-9CF8-0811FDAD606F}"/>
              </a:ext>
            </a:extLst>
          </p:cNvPr>
          <p:cNvSpPr txBox="1"/>
          <p:nvPr/>
        </p:nvSpPr>
        <p:spPr>
          <a:xfrm>
            <a:off x="418886" y="1428132"/>
            <a:ext cx="11001081" cy="6337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/>
              <a:t> Do your RESEARCH!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/>
              <a:t> Visit OPEN EVENTS to have a look at facilities and talk </a:t>
            </a:r>
          </a:p>
          <a:p>
            <a:r>
              <a:rPr lang="en-GB" sz="3200" b="1" dirty="0"/>
              <a:t>    to staff about the courses.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/>
              <a:t> Apply for EVERYTHING you might be interested in!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/>
              <a:t> Have a back-up plan!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/>
              <a:t> Be ready for THURSDAY, 20</a:t>
            </a:r>
            <a:r>
              <a:rPr lang="en-GB" sz="3200" b="1" baseline="30000" dirty="0"/>
              <a:t>th</a:t>
            </a:r>
            <a:r>
              <a:rPr lang="en-GB" sz="3200" b="1" dirty="0"/>
              <a:t> August 2026!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0EC85-F610-49D3-9F5E-75272BB792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45" t="6366" r="14375" b="9669"/>
          <a:stretch>
            <a:fillRect/>
          </a:stretch>
        </p:blipFill>
        <p:spPr>
          <a:xfrm rot="1323125">
            <a:off x="10242106" y="347528"/>
            <a:ext cx="1643072" cy="1265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72D16-49B4-C41E-F3E2-86348FF27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98" y="82737"/>
            <a:ext cx="1644973" cy="148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698</Words>
  <Application>Microsoft Office PowerPoint</Application>
  <PresentationFormat>Widescreen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Century Gothic</vt:lpstr>
      <vt:lpstr>Wingdings</vt:lpstr>
      <vt:lpstr>Wingdings 3</vt:lpstr>
      <vt:lpstr>Slice</vt:lpstr>
      <vt:lpstr>What to do next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do next</dc:title>
  <dc:creator>S Treeby</dc:creator>
  <cp:lastModifiedBy>S Treeby</cp:lastModifiedBy>
  <cp:revision>33</cp:revision>
  <dcterms:created xsi:type="dcterms:W3CDTF">2020-11-10T17:02:44Z</dcterms:created>
  <dcterms:modified xsi:type="dcterms:W3CDTF">2025-09-17T09:51:57Z</dcterms:modified>
</cp:coreProperties>
</file>