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41" r:id="rId2"/>
    <p:sldId id="297" r:id="rId3"/>
    <p:sldId id="342" r:id="rId4"/>
    <p:sldId id="360" r:id="rId5"/>
    <p:sldId id="361" r:id="rId6"/>
    <p:sldId id="347" r:id="rId7"/>
    <p:sldId id="355" r:id="rId8"/>
    <p:sldId id="264" r:id="rId9"/>
    <p:sldId id="356" r:id="rId10"/>
    <p:sldId id="272" r:id="rId11"/>
    <p:sldId id="273" r:id="rId12"/>
    <p:sldId id="332" r:id="rId13"/>
    <p:sldId id="3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634" autoAdjust="0"/>
  </p:normalViewPr>
  <p:slideViewPr>
    <p:cSldViewPr snapToGrid="0">
      <p:cViewPr varScale="1">
        <p:scale>
          <a:sx n="63" d="100"/>
          <a:sy n="63"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82CD49-070C-4ADD-9547-7E7FA05D8C6F}"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147CFE83-2481-4EE5-BAA8-BDEDCE1630AF}">
      <dgm:prSet/>
      <dgm:spPr/>
      <dgm:t>
        <a:bodyPr/>
        <a:lstStyle/>
        <a:p>
          <a:r>
            <a:rPr lang="fr-FR"/>
            <a:t>L</a:t>
          </a:r>
          <a:r>
            <a:rPr lang="fr-FR" b="0" i="0" baseline="0"/>
            <a:t>a vie dans la banlieue </a:t>
          </a:r>
          <a:endParaRPr lang="en-US"/>
        </a:p>
      </dgm:t>
    </dgm:pt>
    <dgm:pt modelId="{4A353BDE-00AE-468B-B209-CB6BF907F38C}" type="parTrans" cxnId="{3DBD6051-2061-4826-B2B4-81238B36948C}">
      <dgm:prSet/>
      <dgm:spPr/>
      <dgm:t>
        <a:bodyPr/>
        <a:lstStyle/>
        <a:p>
          <a:endParaRPr lang="en-US"/>
        </a:p>
      </dgm:t>
    </dgm:pt>
    <dgm:pt modelId="{7BAD12F3-2233-4F4D-8826-F21278CFBAC8}" type="sibTrans" cxnId="{3DBD6051-2061-4826-B2B4-81238B36948C}">
      <dgm:prSet/>
      <dgm:spPr/>
      <dgm:t>
        <a:bodyPr/>
        <a:lstStyle/>
        <a:p>
          <a:endParaRPr lang="en-US"/>
        </a:p>
      </dgm:t>
    </dgm:pt>
    <dgm:pt modelId="{0D8D08F8-844E-422A-9D80-2A3E012EAC3E}">
      <dgm:prSet/>
      <dgm:spPr/>
      <dgm:t>
        <a:bodyPr/>
        <a:lstStyle/>
        <a:p>
          <a:r>
            <a:rPr lang="fr-FR"/>
            <a:t>l</a:t>
          </a:r>
          <a:r>
            <a:rPr lang="fr-FR" b="0" i="0" baseline="0"/>
            <a:t>a violence</a:t>
          </a:r>
          <a:endParaRPr lang="en-US"/>
        </a:p>
      </dgm:t>
    </dgm:pt>
    <dgm:pt modelId="{A0A217C9-0BA7-408F-AB9E-69FA473A2D76}" type="parTrans" cxnId="{3E832E3F-3E35-4891-AC1C-99A6B94D4D5A}">
      <dgm:prSet/>
      <dgm:spPr/>
      <dgm:t>
        <a:bodyPr/>
        <a:lstStyle/>
        <a:p>
          <a:endParaRPr lang="en-US"/>
        </a:p>
      </dgm:t>
    </dgm:pt>
    <dgm:pt modelId="{E8AE2C6C-5E9A-4622-B11C-81ACDA290640}" type="sibTrans" cxnId="{3E832E3F-3E35-4891-AC1C-99A6B94D4D5A}">
      <dgm:prSet/>
      <dgm:spPr/>
      <dgm:t>
        <a:bodyPr/>
        <a:lstStyle/>
        <a:p>
          <a:endParaRPr lang="en-US"/>
        </a:p>
      </dgm:t>
    </dgm:pt>
    <dgm:pt modelId="{913449CC-882D-4D62-9098-43EA76F4073B}">
      <dgm:prSet/>
      <dgm:spPr/>
      <dgm:t>
        <a:bodyPr/>
        <a:lstStyle/>
        <a:p>
          <a:r>
            <a:rPr lang="fr-FR" b="0" i="0" baseline="0"/>
            <a:t>L’exclusion sociale</a:t>
          </a:r>
          <a:endParaRPr lang="en-US"/>
        </a:p>
      </dgm:t>
    </dgm:pt>
    <dgm:pt modelId="{C059EB0D-2E4E-447B-9A00-AF82B66371D0}" type="parTrans" cxnId="{B5CD01E6-B97A-48D8-A66A-29213C37CE34}">
      <dgm:prSet/>
      <dgm:spPr/>
      <dgm:t>
        <a:bodyPr/>
        <a:lstStyle/>
        <a:p>
          <a:endParaRPr lang="en-US"/>
        </a:p>
      </dgm:t>
    </dgm:pt>
    <dgm:pt modelId="{74774B99-C3F0-49EE-BF62-73A16FB5EA99}" type="sibTrans" cxnId="{B5CD01E6-B97A-48D8-A66A-29213C37CE34}">
      <dgm:prSet/>
      <dgm:spPr/>
      <dgm:t>
        <a:bodyPr/>
        <a:lstStyle/>
        <a:p>
          <a:endParaRPr lang="en-US"/>
        </a:p>
      </dgm:t>
    </dgm:pt>
    <dgm:pt modelId="{F26EC6BF-A75C-45B0-BFF7-CAE3F1001E77}">
      <dgm:prSet/>
      <dgm:spPr/>
      <dgm:t>
        <a:bodyPr/>
        <a:lstStyle/>
        <a:p>
          <a:r>
            <a:rPr lang="fr-FR"/>
            <a:t>L</a:t>
          </a:r>
          <a:r>
            <a:rPr lang="fr-FR" b="0" i="0" baseline="0"/>
            <a:t>a quête d’identité et la différence</a:t>
          </a:r>
          <a:endParaRPr lang="en-US"/>
        </a:p>
      </dgm:t>
    </dgm:pt>
    <dgm:pt modelId="{75EABA86-4B59-46B8-86A3-B515E7A311AE}" type="parTrans" cxnId="{6709A55C-0D33-41D0-8BEB-92E24A0E4CB8}">
      <dgm:prSet/>
      <dgm:spPr/>
      <dgm:t>
        <a:bodyPr/>
        <a:lstStyle/>
        <a:p>
          <a:endParaRPr lang="en-US"/>
        </a:p>
      </dgm:t>
    </dgm:pt>
    <dgm:pt modelId="{78098D0E-9581-4246-A468-8C08C6FE9734}" type="sibTrans" cxnId="{6709A55C-0D33-41D0-8BEB-92E24A0E4CB8}">
      <dgm:prSet/>
      <dgm:spPr/>
      <dgm:t>
        <a:bodyPr/>
        <a:lstStyle/>
        <a:p>
          <a:endParaRPr lang="en-US"/>
        </a:p>
      </dgm:t>
    </dgm:pt>
    <dgm:pt modelId="{B81F0C1A-0231-44A4-8128-ED74147646A2}">
      <dgm:prSet/>
      <dgm:spPr/>
      <dgm:t>
        <a:bodyPr/>
        <a:lstStyle/>
        <a:p>
          <a:r>
            <a:rPr lang="fr-FR"/>
            <a:t>L</a:t>
          </a:r>
          <a:r>
            <a:rPr lang="fr-FR" b="0" i="0" baseline="0"/>
            <a:t>es problèmes des jeunes</a:t>
          </a:r>
          <a:endParaRPr lang="en-US"/>
        </a:p>
      </dgm:t>
    </dgm:pt>
    <dgm:pt modelId="{76C2029C-C694-4373-BC79-9A396E969BF5}" type="parTrans" cxnId="{1275E29A-4B41-4DBA-8287-E3DB8C54117C}">
      <dgm:prSet/>
      <dgm:spPr/>
      <dgm:t>
        <a:bodyPr/>
        <a:lstStyle/>
        <a:p>
          <a:endParaRPr lang="en-US"/>
        </a:p>
      </dgm:t>
    </dgm:pt>
    <dgm:pt modelId="{D24D0ED7-A163-4EEE-B42E-DD8B150D7F0B}" type="sibTrans" cxnId="{1275E29A-4B41-4DBA-8287-E3DB8C54117C}">
      <dgm:prSet/>
      <dgm:spPr/>
      <dgm:t>
        <a:bodyPr/>
        <a:lstStyle/>
        <a:p>
          <a:endParaRPr lang="en-US"/>
        </a:p>
      </dgm:t>
    </dgm:pt>
    <dgm:pt modelId="{A6E64306-29F5-4D94-802D-3FF7D565B262}">
      <dgm:prSet/>
      <dgm:spPr/>
      <dgm:t>
        <a:bodyPr/>
        <a:lstStyle/>
        <a:p>
          <a:r>
            <a:rPr lang="fr-FR"/>
            <a:t>L</a:t>
          </a:r>
          <a:r>
            <a:rPr lang="fr-FR" b="0" i="0" baseline="0"/>
            <a:t>a culture urbaine</a:t>
          </a:r>
          <a:endParaRPr lang="en-US"/>
        </a:p>
      </dgm:t>
    </dgm:pt>
    <dgm:pt modelId="{3ADF15AA-49D4-4B68-A3CE-65943F946FB9}" type="parTrans" cxnId="{BDD5F7D9-643C-4BC9-BC03-7A2EC826B3E0}">
      <dgm:prSet/>
      <dgm:spPr/>
      <dgm:t>
        <a:bodyPr/>
        <a:lstStyle/>
        <a:p>
          <a:endParaRPr lang="en-US"/>
        </a:p>
      </dgm:t>
    </dgm:pt>
    <dgm:pt modelId="{A8706BE6-D0A9-4683-95A1-6B998C28AC7D}" type="sibTrans" cxnId="{BDD5F7D9-643C-4BC9-BC03-7A2EC826B3E0}">
      <dgm:prSet/>
      <dgm:spPr/>
      <dgm:t>
        <a:bodyPr/>
        <a:lstStyle/>
        <a:p>
          <a:endParaRPr lang="en-US"/>
        </a:p>
      </dgm:t>
    </dgm:pt>
    <dgm:pt modelId="{0FA329DE-BF64-4D5E-A8CF-5EF2479401A1}" type="pres">
      <dgm:prSet presAssocID="{FD82CD49-070C-4ADD-9547-7E7FA05D8C6F}" presName="diagram" presStyleCnt="0">
        <dgm:presLayoutVars>
          <dgm:dir/>
          <dgm:resizeHandles val="exact"/>
        </dgm:presLayoutVars>
      </dgm:prSet>
      <dgm:spPr/>
    </dgm:pt>
    <dgm:pt modelId="{0B25E65C-A978-44FC-B115-3A1844ABE6CD}" type="pres">
      <dgm:prSet presAssocID="{147CFE83-2481-4EE5-BAA8-BDEDCE1630AF}" presName="node" presStyleLbl="node1" presStyleIdx="0" presStyleCnt="6">
        <dgm:presLayoutVars>
          <dgm:bulletEnabled val="1"/>
        </dgm:presLayoutVars>
      </dgm:prSet>
      <dgm:spPr/>
    </dgm:pt>
    <dgm:pt modelId="{C8EFBBCE-CC37-40EF-9D2F-9F78C7C83D8F}" type="pres">
      <dgm:prSet presAssocID="{7BAD12F3-2233-4F4D-8826-F21278CFBAC8}" presName="sibTrans" presStyleCnt="0"/>
      <dgm:spPr/>
    </dgm:pt>
    <dgm:pt modelId="{2763BB4E-4243-4342-8A62-F92282970207}" type="pres">
      <dgm:prSet presAssocID="{0D8D08F8-844E-422A-9D80-2A3E012EAC3E}" presName="node" presStyleLbl="node1" presStyleIdx="1" presStyleCnt="6">
        <dgm:presLayoutVars>
          <dgm:bulletEnabled val="1"/>
        </dgm:presLayoutVars>
      </dgm:prSet>
      <dgm:spPr/>
    </dgm:pt>
    <dgm:pt modelId="{D0D06AD0-B956-41B3-90B4-C48D5352D2DA}" type="pres">
      <dgm:prSet presAssocID="{E8AE2C6C-5E9A-4622-B11C-81ACDA290640}" presName="sibTrans" presStyleCnt="0"/>
      <dgm:spPr/>
    </dgm:pt>
    <dgm:pt modelId="{E4F5B574-0373-498A-897D-D4D968986705}" type="pres">
      <dgm:prSet presAssocID="{913449CC-882D-4D62-9098-43EA76F4073B}" presName="node" presStyleLbl="node1" presStyleIdx="2" presStyleCnt="6">
        <dgm:presLayoutVars>
          <dgm:bulletEnabled val="1"/>
        </dgm:presLayoutVars>
      </dgm:prSet>
      <dgm:spPr/>
    </dgm:pt>
    <dgm:pt modelId="{3C1CEE8B-8847-4DA3-A987-C610A379E00A}" type="pres">
      <dgm:prSet presAssocID="{74774B99-C3F0-49EE-BF62-73A16FB5EA99}" presName="sibTrans" presStyleCnt="0"/>
      <dgm:spPr/>
    </dgm:pt>
    <dgm:pt modelId="{F516893B-13A9-408F-93B1-BB9BEFAFF2A9}" type="pres">
      <dgm:prSet presAssocID="{F26EC6BF-A75C-45B0-BFF7-CAE3F1001E77}" presName="node" presStyleLbl="node1" presStyleIdx="3" presStyleCnt="6">
        <dgm:presLayoutVars>
          <dgm:bulletEnabled val="1"/>
        </dgm:presLayoutVars>
      </dgm:prSet>
      <dgm:spPr/>
    </dgm:pt>
    <dgm:pt modelId="{A28D02EE-0C29-4191-950B-A13767D944C1}" type="pres">
      <dgm:prSet presAssocID="{78098D0E-9581-4246-A468-8C08C6FE9734}" presName="sibTrans" presStyleCnt="0"/>
      <dgm:spPr/>
    </dgm:pt>
    <dgm:pt modelId="{6204BED6-E821-4920-931F-41E15C7FB37B}" type="pres">
      <dgm:prSet presAssocID="{B81F0C1A-0231-44A4-8128-ED74147646A2}" presName="node" presStyleLbl="node1" presStyleIdx="4" presStyleCnt="6">
        <dgm:presLayoutVars>
          <dgm:bulletEnabled val="1"/>
        </dgm:presLayoutVars>
      </dgm:prSet>
      <dgm:spPr/>
    </dgm:pt>
    <dgm:pt modelId="{34A78F2B-729A-4742-ADE1-06A829AC01BB}" type="pres">
      <dgm:prSet presAssocID="{D24D0ED7-A163-4EEE-B42E-DD8B150D7F0B}" presName="sibTrans" presStyleCnt="0"/>
      <dgm:spPr/>
    </dgm:pt>
    <dgm:pt modelId="{ECEEFA7A-AC2A-4C1E-997A-9B890BD4FFFE}" type="pres">
      <dgm:prSet presAssocID="{A6E64306-29F5-4D94-802D-3FF7D565B262}" presName="node" presStyleLbl="node1" presStyleIdx="5" presStyleCnt="6">
        <dgm:presLayoutVars>
          <dgm:bulletEnabled val="1"/>
        </dgm:presLayoutVars>
      </dgm:prSet>
      <dgm:spPr/>
    </dgm:pt>
  </dgm:ptLst>
  <dgm:cxnLst>
    <dgm:cxn modelId="{5FB37D02-392C-4B9F-8A7F-39FAB18D8B3F}" type="presOf" srcId="{147CFE83-2481-4EE5-BAA8-BDEDCE1630AF}" destId="{0B25E65C-A978-44FC-B115-3A1844ABE6CD}" srcOrd="0" destOrd="0" presId="urn:microsoft.com/office/officeart/2005/8/layout/default"/>
    <dgm:cxn modelId="{9E6B5B2B-3887-42DA-B04D-6C76083C8C56}" type="presOf" srcId="{F26EC6BF-A75C-45B0-BFF7-CAE3F1001E77}" destId="{F516893B-13A9-408F-93B1-BB9BEFAFF2A9}" srcOrd="0" destOrd="0" presId="urn:microsoft.com/office/officeart/2005/8/layout/default"/>
    <dgm:cxn modelId="{3E832E3F-3E35-4891-AC1C-99A6B94D4D5A}" srcId="{FD82CD49-070C-4ADD-9547-7E7FA05D8C6F}" destId="{0D8D08F8-844E-422A-9D80-2A3E012EAC3E}" srcOrd="1" destOrd="0" parTransId="{A0A217C9-0BA7-408F-AB9E-69FA473A2D76}" sibTransId="{E8AE2C6C-5E9A-4622-B11C-81ACDA290640}"/>
    <dgm:cxn modelId="{6709A55C-0D33-41D0-8BEB-92E24A0E4CB8}" srcId="{FD82CD49-070C-4ADD-9547-7E7FA05D8C6F}" destId="{F26EC6BF-A75C-45B0-BFF7-CAE3F1001E77}" srcOrd="3" destOrd="0" parTransId="{75EABA86-4B59-46B8-86A3-B515E7A311AE}" sibTransId="{78098D0E-9581-4246-A468-8C08C6FE9734}"/>
    <dgm:cxn modelId="{B57BD242-F152-4A0A-9E60-F8DF1631385C}" type="presOf" srcId="{913449CC-882D-4D62-9098-43EA76F4073B}" destId="{E4F5B574-0373-498A-897D-D4D968986705}" srcOrd="0" destOrd="0" presId="urn:microsoft.com/office/officeart/2005/8/layout/default"/>
    <dgm:cxn modelId="{3DBD6051-2061-4826-B2B4-81238B36948C}" srcId="{FD82CD49-070C-4ADD-9547-7E7FA05D8C6F}" destId="{147CFE83-2481-4EE5-BAA8-BDEDCE1630AF}" srcOrd="0" destOrd="0" parTransId="{4A353BDE-00AE-468B-B209-CB6BF907F38C}" sibTransId="{7BAD12F3-2233-4F4D-8826-F21278CFBAC8}"/>
    <dgm:cxn modelId="{29AB037B-D071-4A09-BB9A-B591A634FD06}" type="presOf" srcId="{A6E64306-29F5-4D94-802D-3FF7D565B262}" destId="{ECEEFA7A-AC2A-4C1E-997A-9B890BD4FFFE}" srcOrd="0" destOrd="0" presId="urn:microsoft.com/office/officeart/2005/8/layout/default"/>
    <dgm:cxn modelId="{291EB386-2A7A-4CDD-97DC-87253BEA1E94}" type="presOf" srcId="{0D8D08F8-844E-422A-9D80-2A3E012EAC3E}" destId="{2763BB4E-4243-4342-8A62-F92282970207}" srcOrd="0" destOrd="0" presId="urn:microsoft.com/office/officeart/2005/8/layout/default"/>
    <dgm:cxn modelId="{1275E29A-4B41-4DBA-8287-E3DB8C54117C}" srcId="{FD82CD49-070C-4ADD-9547-7E7FA05D8C6F}" destId="{B81F0C1A-0231-44A4-8128-ED74147646A2}" srcOrd="4" destOrd="0" parTransId="{76C2029C-C694-4373-BC79-9A396E969BF5}" sibTransId="{D24D0ED7-A163-4EEE-B42E-DD8B150D7F0B}"/>
    <dgm:cxn modelId="{BDD5F7D9-643C-4BC9-BC03-7A2EC826B3E0}" srcId="{FD82CD49-070C-4ADD-9547-7E7FA05D8C6F}" destId="{A6E64306-29F5-4D94-802D-3FF7D565B262}" srcOrd="5" destOrd="0" parTransId="{3ADF15AA-49D4-4B68-A3CE-65943F946FB9}" sibTransId="{A8706BE6-D0A9-4683-95A1-6B998C28AC7D}"/>
    <dgm:cxn modelId="{037343E4-A6DE-44D1-92B1-4BE233D93D08}" type="presOf" srcId="{FD82CD49-070C-4ADD-9547-7E7FA05D8C6F}" destId="{0FA329DE-BF64-4D5E-A8CF-5EF2479401A1}" srcOrd="0" destOrd="0" presId="urn:microsoft.com/office/officeart/2005/8/layout/default"/>
    <dgm:cxn modelId="{B5CD01E6-B97A-48D8-A66A-29213C37CE34}" srcId="{FD82CD49-070C-4ADD-9547-7E7FA05D8C6F}" destId="{913449CC-882D-4D62-9098-43EA76F4073B}" srcOrd="2" destOrd="0" parTransId="{C059EB0D-2E4E-447B-9A00-AF82B66371D0}" sibTransId="{74774B99-C3F0-49EE-BF62-73A16FB5EA99}"/>
    <dgm:cxn modelId="{1F7CC3F8-D8F2-4EC1-940A-872A4346B3CA}" type="presOf" srcId="{B81F0C1A-0231-44A4-8128-ED74147646A2}" destId="{6204BED6-E821-4920-931F-41E15C7FB37B}" srcOrd="0" destOrd="0" presId="urn:microsoft.com/office/officeart/2005/8/layout/default"/>
    <dgm:cxn modelId="{CED01392-5E83-4264-936D-14A36E65AD00}" type="presParOf" srcId="{0FA329DE-BF64-4D5E-A8CF-5EF2479401A1}" destId="{0B25E65C-A978-44FC-B115-3A1844ABE6CD}" srcOrd="0" destOrd="0" presId="urn:microsoft.com/office/officeart/2005/8/layout/default"/>
    <dgm:cxn modelId="{6D8BFC8D-A927-4D65-9A5C-66B240E57D1B}" type="presParOf" srcId="{0FA329DE-BF64-4D5E-A8CF-5EF2479401A1}" destId="{C8EFBBCE-CC37-40EF-9D2F-9F78C7C83D8F}" srcOrd="1" destOrd="0" presId="urn:microsoft.com/office/officeart/2005/8/layout/default"/>
    <dgm:cxn modelId="{FAF7E41B-3EBE-4F7B-AB8C-A5D068507AAF}" type="presParOf" srcId="{0FA329DE-BF64-4D5E-A8CF-5EF2479401A1}" destId="{2763BB4E-4243-4342-8A62-F92282970207}" srcOrd="2" destOrd="0" presId="urn:microsoft.com/office/officeart/2005/8/layout/default"/>
    <dgm:cxn modelId="{81F2024B-C672-4517-BB68-EC3227011777}" type="presParOf" srcId="{0FA329DE-BF64-4D5E-A8CF-5EF2479401A1}" destId="{D0D06AD0-B956-41B3-90B4-C48D5352D2DA}" srcOrd="3" destOrd="0" presId="urn:microsoft.com/office/officeart/2005/8/layout/default"/>
    <dgm:cxn modelId="{E6832178-DEB2-498C-8F8A-D6D03EE6C504}" type="presParOf" srcId="{0FA329DE-BF64-4D5E-A8CF-5EF2479401A1}" destId="{E4F5B574-0373-498A-897D-D4D968986705}" srcOrd="4" destOrd="0" presId="urn:microsoft.com/office/officeart/2005/8/layout/default"/>
    <dgm:cxn modelId="{3A2FA394-34FB-4CF7-9C2C-F43BB72131E9}" type="presParOf" srcId="{0FA329DE-BF64-4D5E-A8CF-5EF2479401A1}" destId="{3C1CEE8B-8847-4DA3-A987-C610A379E00A}" srcOrd="5" destOrd="0" presId="urn:microsoft.com/office/officeart/2005/8/layout/default"/>
    <dgm:cxn modelId="{F7616785-D099-42CA-A3FC-084BCE408663}" type="presParOf" srcId="{0FA329DE-BF64-4D5E-A8CF-5EF2479401A1}" destId="{F516893B-13A9-408F-93B1-BB9BEFAFF2A9}" srcOrd="6" destOrd="0" presId="urn:microsoft.com/office/officeart/2005/8/layout/default"/>
    <dgm:cxn modelId="{DCCEEB45-6AB1-4150-BCC5-F62EB8F928BA}" type="presParOf" srcId="{0FA329DE-BF64-4D5E-A8CF-5EF2479401A1}" destId="{A28D02EE-0C29-4191-950B-A13767D944C1}" srcOrd="7" destOrd="0" presId="urn:microsoft.com/office/officeart/2005/8/layout/default"/>
    <dgm:cxn modelId="{B0C6304A-7FE5-4FA0-B9E0-CD1624BEC94D}" type="presParOf" srcId="{0FA329DE-BF64-4D5E-A8CF-5EF2479401A1}" destId="{6204BED6-E821-4920-931F-41E15C7FB37B}" srcOrd="8" destOrd="0" presId="urn:microsoft.com/office/officeart/2005/8/layout/default"/>
    <dgm:cxn modelId="{465B9DD3-C0AC-4619-B074-D60C6509A446}" type="presParOf" srcId="{0FA329DE-BF64-4D5E-A8CF-5EF2479401A1}" destId="{34A78F2B-729A-4742-ADE1-06A829AC01BB}" srcOrd="9" destOrd="0" presId="urn:microsoft.com/office/officeart/2005/8/layout/default"/>
    <dgm:cxn modelId="{7C58625F-17EB-4BD4-B203-CB44870897DE}" type="presParOf" srcId="{0FA329DE-BF64-4D5E-A8CF-5EF2479401A1}" destId="{ECEEFA7A-AC2A-4C1E-997A-9B890BD4FFF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5E65C-A978-44FC-B115-3A1844ABE6CD}">
      <dsp:nvSpPr>
        <dsp:cNvPr id="0" name=""/>
        <dsp:cNvSpPr/>
      </dsp:nvSpPr>
      <dsp:spPr>
        <a:xfrm>
          <a:off x="472505" y="2282"/>
          <a:ext cx="2724677" cy="163480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kern="1200"/>
            <a:t>L</a:t>
          </a:r>
          <a:r>
            <a:rPr lang="fr-FR" sz="3200" b="0" i="0" kern="1200" baseline="0"/>
            <a:t>a vie dans la banlieue </a:t>
          </a:r>
          <a:endParaRPr lang="en-US" sz="3200" kern="1200"/>
        </a:p>
      </dsp:txBody>
      <dsp:txXfrm>
        <a:off x="472505" y="2282"/>
        <a:ext cx="2724677" cy="1634806"/>
      </dsp:txXfrm>
    </dsp:sp>
    <dsp:sp modelId="{2763BB4E-4243-4342-8A62-F92282970207}">
      <dsp:nvSpPr>
        <dsp:cNvPr id="0" name=""/>
        <dsp:cNvSpPr/>
      </dsp:nvSpPr>
      <dsp:spPr>
        <a:xfrm>
          <a:off x="3469650" y="2282"/>
          <a:ext cx="2724677" cy="163480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kern="1200"/>
            <a:t>l</a:t>
          </a:r>
          <a:r>
            <a:rPr lang="fr-FR" sz="3200" b="0" i="0" kern="1200" baseline="0"/>
            <a:t>a violence</a:t>
          </a:r>
          <a:endParaRPr lang="en-US" sz="3200" kern="1200"/>
        </a:p>
      </dsp:txBody>
      <dsp:txXfrm>
        <a:off x="3469650" y="2282"/>
        <a:ext cx="2724677" cy="1634806"/>
      </dsp:txXfrm>
    </dsp:sp>
    <dsp:sp modelId="{E4F5B574-0373-498A-897D-D4D968986705}">
      <dsp:nvSpPr>
        <dsp:cNvPr id="0" name=""/>
        <dsp:cNvSpPr/>
      </dsp:nvSpPr>
      <dsp:spPr>
        <a:xfrm>
          <a:off x="472505" y="1909556"/>
          <a:ext cx="2724677" cy="16348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b="0" i="0" kern="1200" baseline="0"/>
            <a:t>L’exclusion sociale</a:t>
          </a:r>
          <a:endParaRPr lang="en-US" sz="3200" kern="1200"/>
        </a:p>
      </dsp:txBody>
      <dsp:txXfrm>
        <a:off x="472505" y="1909556"/>
        <a:ext cx="2724677" cy="1634806"/>
      </dsp:txXfrm>
    </dsp:sp>
    <dsp:sp modelId="{F516893B-13A9-408F-93B1-BB9BEFAFF2A9}">
      <dsp:nvSpPr>
        <dsp:cNvPr id="0" name=""/>
        <dsp:cNvSpPr/>
      </dsp:nvSpPr>
      <dsp:spPr>
        <a:xfrm>
          <a:off x="3469650" y="1909556"/>
          <a:ext cx="2724677" cy="163480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kern="1200"/>
            <a:t>L</a:t>
          </a:r>
          <a:r>
            <a:rPr lang="fr-FR" sz="3200" b="0" i="0" kern="1200" baseline="0"/>
            <a:t>a quête d’identité et la différence</a:t>
          </a:r>
          <a:endParaRPr lang="en-US" sz="3200" kern="1200"/>
        </a:p>
      </dsp:txBody>
      <dsp:txXfrm>
        <a:off x="3469650" y="1909556"/>
        <a:ext cx="2724677" cy="1634806"/>
      </dsp:txXfrm>
    </dsp:sp>
    <dsp:sp modelId="{6204BED6-E821-4920-931F-41E15C7FB37B}">
      <dsp:nvSpPr>
        <dsp:cNvPr id="0" name=""/>
        <dsp:cNvSpPr/>
      </dsp:nvSpPr>
      <dsp:spPr>
        <a:xfrm>
          <a:off x="472505" y="3816830"/>
          <a:ext cx="2724677" cy="163480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kern="1200"/>
            <a:t>L</a:t>
          </a:r>
          <a:r>
            <a:rPr lang="fr-FR" sz="3200" b="0" i="0" kern="1200" baseline="0"/>
            <a:t>es problèmes des jeunes</a:t>
          </a:r>
          <a:endParaRPr lang="en-US" sz="3200" kern="1200"/>
        </a:p>
      </dsp:txBody>
      <dsp:txXfrm>
        <a:off x="472505" y="3816830"/>
        <a:ext cx="2724677" cy="1634806"/>
      </dsp:txXfrm>
    </dsp:sp>
    <dsp:sp modelId="{ECEEFA7A-AC2A-4C1E-997A-9B890BD4FFFE}">
      <dsp:nvSpPr>
        <dsp:cNvPr id="0" name=""/>
        <dsp:cNvSpPr/>
      </dsp:nvSpPr>
      <dsp:spPr>
        <a:xfrm>
          <a:off x="3469650" y="3816830"/>
          <a:ext cx="2724677" cy="163480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r-FR" sz="3200" kern="1200"/>
            <a:t>L</a:t>
          </a:r>
          <a:r>
            <a:rPr lang="fr-FR" sz="3200" b="0" i="0" kern="1200" baseline="0"/>
            <a:t>a culture urbaine</a:t>
          </a:r>
          <a:endParaRPr lang="en-US" sz="3200" kern="1200"/>
        </a:p>
      </dsp:txBody>
      <dsp:txXfrm>
        <a:off x="3469650" y="3816830"/>
        <a:ext cx="2724677" cy="16348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1D0E74-0F8F-4A75-A4D9-5E06A1DD029E}" type="datetimeFigureOut">
              <a:rPr lang="en-GB" smtClean="0"/>
              <a:t>15/07/2025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55651-FBE6-4BE8-89E3-2B5D81CBC3CD}" type="slidenum">
              <a:rPr lang="en-GB" smtClean="0"/>
              <a:t>‹#›</a:t>
            </a:fld>
            <a:endParaRPr lang="en-GB"/>
          </a:p>
        </p:txBody>
      </p:sp>
    </p:spTree>
    <p:extLst>
      <p:ext uri="{BB962C8B-B14F-4D97-AF65-F5344CB8AC3E}">
        <p14:creationId xmlns:p14="http://schemas.microsoft.com/office/powerpoint/2010/main" val="2479903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1A64CB0-0410-4B3B-825B-F9B1FDD6F298}" type="slidenum">
              <a:rPr lang="en-GB" smtClean="0"/>
              <a:t>2</a:t>
            </a:fld>
            <a:endParaRPr lang="en-GB"/>
          </a:p>
        </p:txBody>
      </p:sp>
    </p:spTree>
    <p:extLst>
      <p:ext uri="{BB962C8B-B14F-4D97-AF65-F5344CB8AC3E}">
        <p14:creationId xmlns:p14="http://schemas.microsoft.com/office/powerpoint/2010/main" val="3295216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Worksheet available in folder ‘1’: Intro-WORKSHEET.pdf</a:t>
            </a:r>
          </a:p>
          <a:p>
            <a:r>
              <a:rPr lang="en-GB" dirty="0"/>
              <a:t>A version with answers is also available in that folder: Intro-ANSWERS.pdf</a:t>
            </a:r>
          </a:p>
          <a:p>
            <a:r>
              <a:rPr lang="en-GB" dirty="0"/>
              <a:t>Answers on the next slide too</a:t>
            </a:r>
          </a:p>
        </p:txBody>
      </p:sp>
      <p:sp>
        <p:nvSpPr>
          <p:cNvPr id="4" name="Slide Number Placeholder 3"/>
          <p:cNvSpPr>
            <a:spLocks noGrp="1"/>
          </p:cNvSpPr>
          <p:nvPr>
            <p:ph type="sldNum" sz="quarter" idx="5"/>
          </p:nvPr>
        </p:nvSpPr>
        <p:spPr/>
        <p:txBody>
          <a:bodyPr/>
          <a:lstStyle/>
          <a:p>
            <a:fld id="{31A64CB0-0410-4B3B-825B-F9B1FDD6F298}" type="slidenum">
              <a:rPr lang="en-GB" smtClean="0"/>
              <a:t>6</a:t>
            </a:fld>
            <a:endParaRPr lang="en-GB"/>
          </a:p>
        </p:txBody>
      </p:sp>
    </p:spTree>
    <p:extLst>
      <p:ext uri="{BB962C8B-B14F-4D97-AF65-F5344CB8AC3E}">
        <p14:creationId xmlns:p14="http://schemas.microsoft.com/office/powerpoint/2010/main" val="3837021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1A64CB0-0410-4B3B-825B-F9B1FDD6F298}" type="slidenum">
              <a:rPr lang="en-GB" smtClean="0"/>
              <a:t>7</a:t>
            </a:fld>
            <a:endParaRPr lang="en-GB"/>
          </a:p>
        </p:txBody>
      </p:sp>
    </p:spTree>
    <p:extLst>
      <p:ext uri="{BB962C8B-B14F-4D97-AF65-F5344CB8AC3E}">
        <p14:creationId xmlns:p14="http://schemas.microsoft.com/office/powerpoint/2010/main" val="418255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11e – </a:t>
            </a:r>
            <a:r>
              <a:rPr lang="en-GB" dirty="0" err="1"/>
              <a:t>ar</a:t>
            </a:r>
            <a:r>
              <a:rPr lang="en-GB" dirty="0"/>
              <a:t> floral, mode, </a:t>
            </a:r>
            <a:r>
              <a:rPr lang="en-GB" dirty="0" err="1"/>
              <a:t>tatouage</a:t>
            </a:r>
            <a:r>
              <a:rPr lang="en-GB" dirty="0"/>
              <a:t>, cuisine, </a:t>
            </a:r>
          </a:p>
        </p:txBody>
      </p:sp>
      <p:sp>
        <p:nvSpPr>
          <p:cNvPr id="4" name="Slide Number Placeholder 3"/>
          <p:cNvSpPr>
            <a:spLocks noGrp="1"/>
          </p:cNvSpPr>
          <p:nvPr>
            <p:ph type="sldNum" sz="quarter" idx="5"/>
          </p:nvPr>
        </p:nvSpPr>
        <p:spPr/>
        <p:txBody>
          <a:bodyPr/>
          <a:lstStyle/>
          <a:p>
            <a:fld id="{81755651-FBE6-4BE8-89E3-2B5D81CBC3CD}" type="slidenum">
              <a:rPr lang="en-GB" smtClean="0"/>
              <a:t>8</a:t>
            </a:fld>
            <a:endParaRPr lang="en-GB"/>
          </a:p>
        </p:txBody>
      </p:sp>
    </p:spTree>
    <p:extLst>
      <p:ext uri="{BB962C8B-B14F-4D97-AF65-F5344CB8AC3E}">
        <p14:creationId xmlns:p14="http://schemas.microsoft.com/office/powerpoint/2010/main" val="3561735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The </a:t>
            </a:r>
            <a:r>
              <a:rPr lang="fr-FR" dirty="0" err="1"/>
              <a:t>cards</a:t>
            </a:r>
            <a:r>
              <a:rPr lang="fr-FR" dirty="0"/>
              <a:t> can </a:t>
            </a:r>
            <a:r>
              <a:rPr lang="fr-FR" dirty="0" err="1"/>
              <a:t>be</a:t>
            </a:r>
            <a:r>
              <a:rPr lang="fr-FR" dirty="0"/>
              <a:t> </a:t>
            </a:r>
            <a:r>
              <a:rPr lang="fr-FR" dirty="0" err="1"/>
              <a:t>found</a:t>
            </a:r>
            <a:r>
              <a:rPr lang="fr-FR" dirty="0"/>
              <a:t> in folder 1: Cinema-CARDS.pdf</a:t>
            </a:r>
          </a:p>
          <a:p>
            <a:r>
              <a:rPr lang="fr-FR" dirty="0"/>
              <a:t>A version</a:t>
            </a:r>
            <a:r>
              <a:rPr lang="fr-FR" baseline="0" dirty="0"/>
              <a:t> </a:t>
            </a:r>
            <a:r>
              <a:rPr lang="fr-FR" baseline="0" dirty="0" err="1"/>
              <a:t>with</a:t>
            </a:r>
            <a:r>
              <a:rPr lang="fr-FR" baseline="0" dirty="0"/>
              <a:t> </a:t>
            </a:r>
            <a:r>
              <a:rPr lang="fr-FR" baseline="0" dirty="0" err="1"/>
              <a:t>rectangular</a:t>
            </a:r>
            <a:r>
              <a:rPr lang="fr-FR" baseline="0" dirty="0"/>
              <a:t> labels are </a:t>
            </a:r>
            <a:r>
              <a:rPr lang="fr-FR" baseline="0" dirty="0" err="1"/>
              <a:t>also</a:t>
            </a:r>
            <a:r>
              <a:rPr lang="fr-FR" baseline="0" dirty="0"/>
              <a:t> </a:t>
            </a:r>
            <a:r>
              <a:rPr lang="fr-FR" baseline="0" dirty="0" err="1"/>
              <a:t>available</a:t>
            </a:r>
            <a:r>
              <a:rPr lang="fr-FR" baseline="0" dirty="0"/>
              <a:t> if </a:t>
            </a:r>
            <a:r>
              <a:rPr lang="fr-FR" baseline="0" dirty="0" err="1"/>
              <a:t>you</a:t>
            </a:r>
            <a:r>
              <a:rPr lang="fr-FR" baseline="0" dirty="0"/>
              <a:t> </a:t>
            </a:r>
            <a:r>
              <a:rPr lang="fr-FR" baseline="0" dirty="0" err="1"/>
              <a:t>prefer</a:t>
            </a:r>
            <a:r>
              <a:rPr lang="fr-FR" baseline="0" dirty="0"/>
              <a:t>: Cinema-LABELS.pdf</a:t>
            </a:r>
            <a:endParaRPr lang="fr-FR" dirty="0"/>
          </a:p>
          <a:p>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La grille: You can find two versions in folder1: Cinema-TABLE.pdf</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French to English</a:t>
            </a:r>
            <a:r>
              <a:rPr lang="en-US" baseline="0" dirty="0"/>
              <a:t> on page 1 and English to French on page two</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Answers on the next slide</a:t>
            </a:r>
          </a:p>
          <a:p>
            <a:endParaRPr lang="fr-FR" dirty="0"/>
          </a:p>
        </p:txBody>
      </p:sp>
      <p:sp>
        <p:nvSpPr>
          <p:cNvPr id="4" name="Slide Number Placeholder 3"/>
          <p:cNvSpPr>
            <a:spLocks noGrp="1"/>
          </p:cNvSpPr>
          <p:nvPr>
            <p:ph type="sldNum" sz="quarter" idx="10"/>
          </p:nvPr>
        </p:nvSpPr>
        <p:spPr/>
        <p:txBody>
          <a:bodyPr/>
          <a:lstStyle/>
          <a:p>
            <a:fld id="{760B39B9-4632-4180-8A4C-CA6539A82B04}" type="slidenum">
              <a:rPr lang="fr-FR" smtClean="0"/>
              <a:t>9</a:t>
            </a:fld>
            <a:endParaRPr lang="fr-FR"/>
          </a:p>
        </p:txBody>
      </p:sp>
    </p:spTree>
    <p:extLst>
      <p:ext uri="{BB962C8B-B14F-4D97-AF65-F5344CB8AC3E}">
        <p14:creationId xmlns:p14="http://schemas.microsoft.com/office/powerpoint/2010/main" val="3041426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can then check and correct their</a:t>
            </a:r>
            <a:r>
              <a:rPr lang="en-US" baseline="0" dirty="0"/>
              <a:t> answers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4E74CB5-612D-4C45-8FB9-09291DE8608F}" type="slidenum">
              <a:rPr lang="en-US" smtClean="0"/>
              <a:t>10</a:t>
            </a:fld>
            <a:endParaRPr lang="en-US"/>
          </a:p>
        </p:txBody>
      </p:sp>
    </p:spTree>
    <p:extLst>
      <p:ext uri="{BB962C8B-B14F-4D97-AF65-F5344CB8AC3E}">
        <p14:creationId xmlns:p14="http://schemas.microsoft.com/office/powerpoint/2010/main" val="2088791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Preparation for speaking debate: going to the</a:t>
            </a:r>
            <a:r>
              <a:rPr lang="en-US" baseline="0" dirty="0"/>
              <a:t> cinema or cinema at home? </a:t>
            </a:r>
          </a:p>
          <a:p>
            <a:r>
              <a:rPr lang="en-US" baseline="0" dirty="0"/>
              <a:t>Categorize the sentences: ‘ je </a:t>
            </a:r>
            <a:r>
              <a:rPr lang="en-US" baseline="0" dirty="0" err="1"/>
              <a:t>préfère</a:t>
            </a:r>
            <a:r>
              <a:rPr lang="en-US" baseline="0" dirty="0"/>
              <a:t> </a:t>
            </a:r>
            <a:r>
              <a:rPr lang="en-US" baseline="0" dirty="0" err="1"/>
              <a:t>aller</a:t>
            </a:r>
            <a:r>
              <a:rPr lang="en-US" baseline="0" dirty="0"/>
              <a:t> au </a:t>
            </a:r>
            <a:r>
              <a:rPr lang="en-US" baseline="0" dirty="0" err="1"/>
              <a:t>cinéma</a:t>
            </a:r>
            <a:r>
              <a:rPr lang="en-US" baseline="0" dirty="0"/>
              <a:t>’ </a:t>
            </a:r>
            <a:r>
              <a:rPr lang="en-US" baseline="0" dirty="0" err="1"/>
              <a:t>ou</a:t>
            </a:r>
            <a:r>
              <a:rPr lang="en-US" baseline="0" dirty="0"/>
              <a:t> ‘je </a:t>
            </a:r>
            <a:r>
              <a:rPr lang="en-US" baseline="0" dirty="0" err="1"/>
              <a:t>préfère</a:t>
            </a:r>
            <a:r>
              <a:rPr lang="en-US" baseline="0" dirty="0"/>
              <a:t> le </a:t>
            </a:r>
            <a:r>
              <a:rPr lang="en-US" baseline="0" dirty="0" err="1"/>
              <a:t>cinéma</a:t>
            </a:r>
            <a:r>
              <a:rPr lang="en-US" baseline="0" dirty="0"/>
              <a:t> à domicile’</a:t>
            </a:r>
          </a:p>
          <a:p>
            <a:r>
              <a:rPr lang="en-US" baseline="0" dirty="0"/>
              <a:t>This slide can be printed for your students if necessary</a:t>
            </a:r>
          </a:p>
          <a:p>
            <a:r>
              <a:rPr lang="en-US" baseline="0" dirty="0"/>
              <a:t>Answers on the next slide</a:t>
            </a:r>
            <a:endParaRPr lang="en-US" dirty="0"/>
          </a:p>
        </p:txBody>
      </p:sp>
      <p:sp>
        <p:nvSpPr>
          <p:cNvPr id="4" name="Slide Number Placeholder 3"/>
          <p:cNvSpPr>
            <a:spLocks noGrp="1"/>
          </p:cNvSpPr>
          <p:nvPr>
            <p:ph type="sldNum" sz="quarter" idx="10"/>
          </p:nvPr>
        </p:nvSpPr>
        <p:spPr/>
        <p:txBody>
          <a:bodyPr/>
          <a:lstStyle/>
          <a:p>
            <a:fld id="{94E74CB5-612D-4C45-8FB9-09291DE8608F}" type="slidenum">
              <a:rPr lang="en-US" smtClean="0"/>
              <a:t>12</a:t>
            </a:fld>
            <a:endParaRPr lang="en-US"/>
          </a:p>
        </p:txBody>
      </p:sp>
    </p:spTree>
    <p:extLst>
      <p:ext uri="{BB962C8B-B14F-4D97-AF65-F5344CB8AC3E}">
        <p14:creationId xmlns:p14="http://schemas.microsoft.com/office/powerpoint/2010/main" val="316017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E74CB5-612D-4C45-8FB9-09291DE8608F}" type="slidenum">
              <a:rPr lang="en-US" smtClean="0"/>
              <a:t>13</a:t>
            </a:fld>
            <a:endParaRPr lang="en-US"/>
          </a:p>
        </p:txBody>
      </p:sp>
    </p:spTree>
    <p:extLst>
      <p:ext uri="{BB962C8B-B14F-4D97-AF65-F5344CB8AC3E}">
        <p14:creationId xmlns:p14="http://schemas.microsoft.com/office/powerpoint/2010/main" val="4104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41506-4AE4-83DC-A3E9-5804F64D7D4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9CFCBA9-4E39-7659-1D30-5065E6AFA6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990ABE8-4E19-B73A-9037-801C5F885586}"/>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8B98EE57-B98C-43F8-3B4F-31AAA6A6E6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4CAA6A-A535-F25E-417F-C25DF2713DE9}"/>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434089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15D9-81CA-4D18-88F6-5AD5C943BC0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BAFFB42-B821-3A85-8594-6164C56C7AA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E56AAB7-4B81-F4CD-7D99-3374A255C229}"/>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5DBF5485-4347-28FA-227C-082A741A2F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039807-448F-AA57-17BF-5F4FE74097C2}"/>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890637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05EA4-D21F-A7DB-870D-2E12231821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4C7FF36-F7A0-AEE9-D6AB-80B869113C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2B8856A-0F7F-04B8-095C-E7246B8428C7}"/>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1CF079C5-8D53-4967-A171-92E94AFA1E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951680-1766-7076-B170-EFC74840BCAD}"/>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647061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E74C6-B37F-08B2-9BF9-4DAF312E524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3664D7A-F669-21DF-A25F-6349137E5B4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3476233-1449-0EDD-9752-D517BE29E44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147EB36-D77C-DBE8-5DFF-A5BBC5E25B83}"/>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6" name="Footer Placeholder 5">
            <a:extLst>
              <a:ext uri="{FF2B5EF4-FFF2-40B4-BE49-F238E27FC236}">
                <a16:creationId xmlns:a16="http://schemas.microsoft.com/office/drawing/2014/main" id="{28311A6F-F635-F2AA-0CB3-1F8D903336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2A507D-751F-C7F3-8D57-0FB8703BB6F4}"/>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296174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7F90-7485-5107-276F-3266747CF97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C17735A-BA30-B6F1-6124-C6644F194F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B362FE-573A-C725-2064-D4792DF307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1868A8D-C8D9-CF55-CB87-362361F229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7DF075-AAB6-2EE4-EE0E-57EA7D2C5A8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87B01C0-18D1-AC26-1670-23362A62463E}"/>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8" name="Footer Placeholder 7">
            <a:extLst>
              <a:ext uri="{FF2B5EF4-FFF2-40B4-BE49-F238E27FC236}">
                <a16:creationId xmlns:a16="http://schemas.microsoft.com/office/drawing/2014/main" id="{D6DDE0B9-A8CC-081F-B6EE-ED8D7863413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C165A3-43AF-1680-D424-19E4C2A2D38D}"/>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79468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B3D21-F4F5-8402-90F0-AA825F7B858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71D64A4-EDCD-B01A-2076-EF121C0A9CBF}"/>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4" name="Footer Placeholder 3">
            <a:extLst>
              <a:ext uri="{FF2B5EF4-FFF2-40B4-BE49-F238E27FC236}">
                <a16:creationId xmlns:a16="http://schemas.microsoft.com/office/drawing/2014/main" id="{56BAEFB1-6B6D-9043-2728-F49471BAFC7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5A56FEC-5217-8D36-84DB-9E947C37062A}"/>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55094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6C134-056E-E856-99D4-48616FD8BE0D}"/>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3" name="Footer Placeholder 2">
            <a:extLst>
              <a:ext uri="{FF2B5EF4-FFF2-40B4-BE49-F238E27FC236}">
                <a16:creationId xmlns:a16="http://schemas.microsoft.com/office/drawing/2014/main" id="{A39EE586-0D87-8F88-C917-309E3B1402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A1C752-2724-8835-E366-7019CF6889DA}"/>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95218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36F3-DD1F-DA8B-1B81-33D73179275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8549064-A067-DB3B-A9F1-ADB82A3A1B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1E02F73-456E-264F-A4A0-8878B1CA19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404714-BA83-B9DC-BA77-98DD00149173}"/>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6" name="Footer Placeholder 5">
            <a:extLst>
              <a:ext uri="{FF2B5EF4-FFF2-40B4-BE49-F238E27FC236}">
                <a16:creationId xmlns:a16="http://schemas.microsoft.com/office/drawing/2014/main" id="{81B7A7C9-53FA-4B13-AD87-D50D4DCC84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CD8261-DFC8-D630-EBD1-91D1A6D02771}"/>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6164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5C31-6C21-835D-0CF1-E466A72CB6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3FEEF52-5169-6651-F26C-4FA3637C93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9DB632-8894-0E0E-FDF7-1BDDCA6402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4D1486B-543F-B1E9-5AA4-39FBFE7312EB}"/>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6" name="Footer Placeholder 5">
            <a:extLst>
              <a:ext uri="{FF2B5EF4-FFF2-40B4-BE49-F238E27FC236}">
                <a16:creationId xmlns:a16="http://schemas.microsoft.com/office/drawing/2014/main" id="{27B5FB71-E339-DEF2-1A33-CA71679C9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3EEC29-C9D2-C8D8-775C-430F3907571E}"/>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0045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6F574-AD49-6BDB-CC2D-0AEA6127484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3431EE8-4785-0531-5986-27B3A37D75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6D5286B-4EC8-10EA-A6C1-E64F4BF354A0}"/>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C99564BB-088F-5CEC-E2B5-52FC59139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50877A-F314-59EC-F095-B024FE88A8BE}"/>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103475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B5049A-27ED-191E-92F3-3EB984B4434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14816F8-F055-4F34-FE3D-A06796183C1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493B9C-F2E7-D843-A239-F02691498B8D}"/>
              </a:ext>
            </a:extLst>
          </p:cNvPr>
          <p:cNvSpPr>
            <a:spLocks noGrp="1"/>
          </p:cNvSpPr>
          <p:nvPr>
            <p:ph type="dt" sz="half" idx="10"/>
          </p:nvPr>
        </p:nvSpPr>
        <p:spPr/>
        <p:txBody>
          <a:body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2C53D832-327A-EE77-4A2C-B5801E6651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3F42F2-B2A3-8FBD-193B-9A97287DEC02}"/>
              </a:ext>
            </a:extLst>
          </p:cNvPr>
          <p:cNvSpPr>
            <a:spLocks noGrp="1"/>
          </p:cNvSpPr>
          <p:nvPr>
            <p:ph type="sldNum" sz="quarter" idx="12"/>
          </p:nvPr>
        </p:nvSpPr>
        <p:spPr/>
        <p:txBody>
          <a:bodyPr/>
          <a:lstStyle/>
          <a:p>
            <a:fld id="{49312F72-755A-4B72-B242-0C2DE0E5AEA6}" type="slidenum">
              <a:rPr lang="en-GB" smtClean="0"/>
              <a:t>‹#›</a:t>
            </a:fld>
            <a:endParaRPr lang="en-GB"/>
          </a:p>
        </p:txBody>
      </p:sp>
    </p:spTree>
    <p:extLst>
      <p:ext uri="{BB962C8B-B14F-4D97-AF65-F5344CB8AC3E}">
        <p14:creationId xmlns:p14="http://schemas.microsoft.com/office/powerpoint/2010/main" val="2699359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7EE460-63DA-40F9-060F-F739E5AE88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EB33908-60E1-9EDF-1A44-1958C69894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90A646-B533-A58C-E1CE-F92F85A2F2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B9E71B-58D7-4FB2-877E-28C3EE63E7FC}" type="datetimeFigureOut">
              <a:rPr lang="en-GB" smtClean="0"/>
              <a:t>15/07/2025</a:t>
            </a:fld>
            <a:endParaRPr lang="en-GB"/>
          </a:p>
        </p:txBody>
      </p:sp>
      <p:sp>
        <p:nvSpPr>
          <p:cNvPr id="5" name="Footer Placeholder 4">
            <a:extLst>
              <a:ext uri="{FF2B5EF4-FFF2-40B4-BE49-F238E27FC236}">
                <a16:creationId xmlns:a16="http://schemas.microsoft.com/office/drawing/2014/main" id="{3507AC8D-AA7D-E153-F393-C94BBFDF9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56AD718-8008-5735-EBB1-5443B68F7D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312F72-755A-4B72-B242-0C2DE0E5AEA6}" type="slidenum">
              <a:rPr lang="en-GB" smtClean="0"/>
              <a:t>‹#›</a:t>
            </a:fld>
            <a:endParaRPr lang="en-GB"/>
          </a:p>
        </p:txBody>
      </p:sp>
    </p:spTree>
    <p:extLst>
      <p:ext uri="{BB962C8B-B14F-4D97-AF65-F5344CB8AC3E}">
        <p14:creationId xmlns:p14="http://schemas.microsoft.com/office/powerpoint/2010/main" val="1744760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OfE0o9B3dhI"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K1pfR_IC7pU" TargetMode="External"/><Relationship Id="rId2" Type="http://schemas.openxmlformats.org/officeDocument/2006/relationships/hyperlink" Target="https://www.youtube.com/watch?v=4vomBbFSs8g"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FD81-7D4A-CEB9-C2C1-5FD41CB277F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A LEVEL FRENCH TASTER LESSON</a:t>
            </a:r>
          </a:p>
        </p:txBody>
      </p:sp>
      <p:pic>
        <p:nvPicPr>
          <p:cNvPr id="4" name="Content Placeholder 3">
            <a:extLst>
              <a:ext uri="{FF2B5EF4-FFF2-40B4-BE49-F238E27FC236}">
                <a16:creationId xmlns:a16="http://schemas.microsoft.com/office/drawing/2014/main" id="{92701645-6049-40F7-88DC-DFBE93A8F6D0}"/>
              </a:ext>
            </a:extLst>
          </p:cNvPr>
          <p:cNvPicPr>
            <a:picLocks noGrp="1" noChangeAspect="1"/>
          </p:cNvPicPr>
          <p:nvPr>
            <p:ph idx="1"/>
          </p:nvPr>
        </p:nvPicPr>
        <p:blipFill>
          <a:blip r:embed="rId2"/>
          <a:stretch>
            <a:fillRect/>
          </a:stretch>
        </p:blipFill>
        <p:spPr>
          <a:xfrm>
            <a:off x="1701801" y="1675227"/>
            <a:ext cx="8788398" cy="4394199"/>
          </a:xfrm>
          <a:prstGeom prst="rect">
            <a:avLst/>
          </a:prstGeom>
        </p:spPr>
      </p:pic>
    </p:spTree>
    <p:extLst>
      <p:ext uri="{BB962C8B-B14F-4D97-AF65-F5344CB8AC3E}">
        <p14:creationId xmlns:p14="http://schemas.microsoft.com/office/powerpoint/2010/main" val="2323450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7253B719-1A7F-92BC-BF95-0172034D560D}"/>
              </a:ext>
            </a:extLst>
          </p:cNvPr>
          <p:cNvGrpSpPr/>
          <p:nvPr/>
        </p:nvGrpSpPr>
        <p:grpSpPr>
          <a:xfrm>
            <a:off x="134918" y="2076898"/>
            <a:ext cx="11922164" cy="4078740"/>
            <a:chOff x="102857" y="908261"/>
            <a:chExt cx="11922164" cy="4078740"/>
          </a:xfrm>
        </p:grpSpPr>
        <p:pic>
          <p:nvPicPr>
            <p:cNvPr id="4" name="Picture 3"/>
            <p:cNvPicPr>
              <a:picLocks noChangeAspect="1"/>
            </p:cNvPicPr>
            <p:nvPr/>
          </p:nvPicPr>
          <p:blipFill>
            <a:blip r:embed="rId3"/>
            <a:stretch>
              <a:fillRect/>
            </a:stretch>
          </p:blipFill>
          <p:spPr>
            <a:xfrm>
              <a:off x="4479935" y="934347"/>
              <a:ext cx="1406301" cy="1875068"/>
            </a:xfrm>
            <a:prstGeom prst="rect">
              <a:avLst/>
            </a:prstGeom>
          </p:spPr>
        </p:pic>
        <p:pic>
          <p:nvPicPr>
            <p:cNvPr id="7" name="Picture 6"/>
            <p:cNvPicPr>
              <a:picLocks noChangeAspect="1"/>
            </p:cNvPicPr>
            <p:nvPr/>
          </p:nvPicPr>
          <p:blipFill>
            <a:blip r:embed="rId4"/>
            <a:stretch>
              <a:fillRect/>
            </a:stretch>
          </p:blipFill>
          <p:spPr>
            <a:xfrm>
              <a:off x="1418127" y="929898"/>
              <a:ext cx="1420456" cy="1893940"/>
            </a:xfrm>
            <a:prstGeom prst="rect">
              <a:avLst/>
            </a:prstGeom>
          </p:spPr>
        </p:pic>
        <p:pic>
          <p:nvPicPr>
            <p:cNvPr id="8" name="Picture 7"/>
            <p:cNvPicPr>
              <a:picLocks noChangeAspect="1"/>
            </p:cNvPicPr>
            <p:nvPr/>
          </p:nvPicPr>
          <p:blipFill>
            <a:blip r:embed="rId5"/>
            <a:stretch>
              <a:fillRect/>
            </a:stretch>
          </p:blipFill>
          <p:spPr>
            <a:xfrm>
              <a:off x="10632802" y="929896"/>
              <a:ext cx="1392219" cy="1891317"/>
            </a:xfrm>
            <a:prstGeom prst="rect">
              <a:avLst/>
            </a:prstGeom>
          </p:spPr>
        </p:pic>
        <p:pic>
          <p:nvPicPr>
            <p:cNvPr id="9" name="Picture 8"/>
            <p:cNvPicPr>
              <a:picLocks noChangeAspect="1"/>
            </p:cNvPicPr>
            <p:nvPr/>
          </p:nvPicPr>
          <p:blipFill>
            <a:blip r:embed="rId6"/>
            <a:stretch>
              <a:fillRect/>
            </a:stretch>
          </p:blipFill>
          <p:spPr>
            <a:xfrm>
              <a:off x="6014748" y="2997022"/>
              <a:ext cx="1451222" cy="1934962"/>
            </a:xfrm>
            <a:prstGeom prst="rect">
              <a:avLst/>
            </a:prstGeom>
            <a:ln>
              <a:solidFill>
                <a:schemeClr val="tx1"/>
              </a:solidFill>
            </a:ln>
          </p:spPr>
        </p:pic>
        <p:pic>
          <p:nvPicPr>
            <p:cNvPr id="10" name="Picture 9"/>
            <p:cNvPicPr>
              <a:picLocks noChangeAspect="1"/>
            </p:cNvPicPr>
            <p:nvPr/>
          </p:nvPicPr>
          <p:blipFill>
            <a:blip r:embed="rId7"/>
            <a:stretch>
              <a:fillRect/>
            </a:stretch>
          </p:blipFill>
          <p:spPr>
            <a:xfrm>
              <a:off x="7549561" y="908261"/>
              <a:ext cx="1486029" cy="1981372"/>
            </a:xfrm>
            <a:prstGeom prst="rect">
              <a:avLst/>
            </a:prstGeom>
            <a:ln>
              <a:solidFill>
                <a:schemeClr val="tx1"/>
              </a:solidFill>
            </a:ln>
          </p:spPr>
        </p:pic>
        <p:pic>
          <p:nvPicPr>
            <p:cNvPr id="11" name="Picture 10"/>
            <p:cNvPicPr>
              <a:picLocks noChangeAspect="1"/>
            </p:cNvPicPr>
            <p:nvPr/>
          </p:nvPicPr>
          <p:blipFill>
            <a:blip r:embed="rId8"/>
            <a:stretch>
              <a:fillRect/>
            </a:stretch>
          </p:blipFill>
          <p:spPr>
            <a:xfrm>
              <a:off x="2945121" y="933941"/>
              <a:ext cx="1406301" cy="1875067"/>
            </a:xfrm>
            <a:prstGeom prst="rect">
              <a:avLst/>
            </a:prstGeom>
          </p:spPr>
        </p:pic>
        <p:pic>
          <p:nvPicPr>
            <p:cNvPr id="12" name="Picture 11"/>
            <p:cNvPicPr>
              <a:picLocks noChangeAspect="1"/>
            </p:cNvPicPr>
            <p:nvPr/>
          </p:nvPicPr>
          <p:blipFill>
            <a:blip r:embed="rId9"/>
            <a:stretch>
              <a:fillRect/>
            </a:stretch>
          </p:blipFill>
          <p:spPr>
            <a:xfrm>
              <a:off x="6014748" y="929897"/>
              <a:ext cx="1406301" cy="1875067"/>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97936" y="3022811"/>
              <a:ext cx="1311368" cy="1883999"/>
            </a:xfrm>
            <a:prstGeom prst="rect">
              <a:avLst/>
            </a:prstGeom>
          </p:spPr>
        </p:pic>
        <p:pic>
          <p:nvPicPr>
            <p:cNvPr id="6" name="Picture 5">
              <a:extLst>
                <a:ext uri="{FF2B5EF4-FFF2-40B4-BE49-F238E27FC236}">
                  <a16:creationId xmlns:a16="http://schemas.microsoft.com/office/drawing/2014/main" id="{DDCF08ED-5698-6E48-50E7-8F7AA491ADEE}"/>
                </a:ext>
              </a:extLst>
            </p:cNvPr>
            <p:cNvPicPr>
              <a:picLocks noChangeAspect="1"/>
            </p:cNvPicPr>
            <p:nvPr/>
          </p:nvPicPr>
          <p:blipFill>
            <a:blip r:embed="rId11"/>
            <a:stretch>
              <a:fillRect/>
            </a:stretch>
          </p:blipFill>
          <p:spPr>
            <a:xfrm>
              <a:off x="9146773" y="929897"/>
              <a:ext cx="1392219" cy="1941967"/>
            </a:xfrm>
            <a:prstGeom prst="rect">
              <a:avLst/>
            </a:prstGeom>
          </p:spPr>
        </p:pic>
        <p:pic>
          <p:nvPicPr>
            <p:cNvPr id="21" name="Picture 20">
              <a:extLst>
                <a:ext uri="{FF2B5EF4-FFF2-40B4-BE49-F238E27FC236}">
                  <a16:creationId xmlns:a16="http://schemas.microsoft.com/office/drawing/2014/main" id="{A5C2BCC8-91E5-2F35-D790-53DD971C7ED1}"/>
                </a:ext>
              </a:extLst>
            </p:cNvPr>
            <p:cNvPicPr>
              <a:picLocks noChangeAspect="1"/>
            </p:cNvPicPr>
            <p:nvPr/>
          </p:nvPicPr>
          <p:blipFill>
            <a:blip r:embed="rId12"/>
            <a:stretch>
              <a:fillRect/>
            </a:stretch>
          </p:blipFill>
          <p:spPr>
            <a:xfrm>
              <a:off x="10632802" y="3000378"/>
              <a:ext cx="1392219" cy="1883998"/>
            </a:xfrm>
            <a:prstGeom prst="rect">
              <a:avLst/>
            </a:prstGeom>
          </p:spPr>
        </p:pic>
        <p:pic>
          <p:nvPicPr>
            <p:cNvPr id="23" name="Picture 22">
              <a:extLst>
                <a:ext uri="{FF2B5EF4-FFF2-40B4-BE49-F238E27FC236}">
                  <a16:creationId xmlns:a16="http://schemas.microsoft.com/office/drawing/2014/main" id="{99BEACF0-B707-7C4B-6173-01BF1BF19B27}"/>
                </a:ext>
              </a:extLst>
            </p:cNvPr>
            <p:cNvPicPr>
              <a:picLocks noChangeAspect="1"/>
            </p:cNvPicPr>
            <p:nvPr/>
          </p:nvPicPr>
          <p:blipFill rotWithShape="1">
            <a:blip r:embed="rId13"/>
            <a:srcRect b="8301"/>
            <a:stretch/>
          </p:blipFill>
          <p:spPr>
            <a:xfrm>
              <a:off x="104582" y="908261"/>
              <a:ext cx="1257409" cy="1900748"/>
            </a:xfrm>
            <a:prstGeom prst="rect">
              <a:avLst/>
            </a:prstGeom>
          </p:spPr>
        </p:pic>
        <p:pic>
          <p:nvPicPr>
            <p:cNvPr id="25" name="Picture 24">
              <a:extLst>
                <a:ext uri="{FF2B5EF4-FFF2-40B4-BE49-F238E27FC236}">
                  <a16:creationId xmlns:a16="http://schemas.microsoft.com/office/drawing/2014/main" id="{44EF7C7B-CC97-500C-4C6E-777D1E4A398A}"/>
                </a:ext>
              </a:extLst>
            </p:cNvPr>
            <p:cNvPicPr>
              <a:picLocks noChangeAspect="1"/>
            </p:cNvPicPr>
            <p:nvPr/>
          </p:nvPicPr>
          <p:blipFill>
            <a:blip r:embed="rId14"/>
            <a:stretch>
              <a:fillRect/>
            </a:stretch>
          </p:blipFill>
          <p:spPr>
            <a:xfrm>
              <a:off x="2970225" y="2932386"/>
              <a:ext cx="1406580" cy="1951990"/>
            </a:xfrm>
            <a:prstGeom prst="rect">
              <a:avLst/>
            </a:prstGeom>
          </p:spPr>
        </p:pic>
        <p:pic>
          <p:nvPicPr>
            <p:cNvPr id="27" name="Picture 26">
              <a:extLst>
                <a:ext uri="{FF2B5EF4-FFF2-40B4-BE49-F238E27FC236}">
                  <a16:creationId xmlns:a16="http://schemas.microsoft.com/office/drawing/2014/main" id="{44966227-4C51-7A07-473D-9026A2BBEFAF}"/>
                </a:ext>
              </a:extLst>
            </p:cNvPr>
            <p:cNvPicPr>
              <a:picLocks noChangeAspect="1"/>
            </p:cNvPicPr>
            <p:nvPr/>
          </p:nvPicPr>
          <p:blipFill>
            <a:blip r:embed="rId15"/>
            <a:stretch>
              <a:fillRect/>
            </a:stretch>
          </p:blipFill>
          <p:spPr>
            <a:xfrm>
              <a:off x="4512557" y="2942619"/>
              <a:ext cx="1341056" cy="2044382"/>
            </a:xfrm>
            <a:prstGeom prst="rect">
              <a:avLst/>
            </a:prstGeom>
          </p:spPr>
        </p:pic>
        <p:pic>
          <p:nvPicPr>
            <p:cNvPr id="29" name="Picture 28">
              <a:extLst>
                <a:ext uri="{FF2B5EF4-FFF2-40B4-BE49-F238E27FC236}">
                  <a16:creationId xmlns:a16="http://schemas.microsoft.com/office/drawing/2014/main" id="{A52129E1-C8AF-BBBE-0606-45B3D26524D8}"/>
                </a:ext>
              </a:extLst>
            </p:cNvPr>
            <p:cNvPicPr>
              <a:picLocks noChangeAspect="1"/>
            </p:cNvPicPr>
            <p:nvPr/>
          </p:nvPicPr>
          <p:blipFill>
            <a:blip r:embed="rId16"/>
            <a:stretch>
              <a:fillRect/>
            </a:stretch>
          </p:blipFill>
          <p:spPr>
            <a:xfrm>
              <a:off x="7629236" y="3022811"/>
              <a:ext cx="1405434" cy="1904363"/>
            </a:xfrm>
            <a:prstGeom prst="rect">
              <a:avLst/>
            </a:prstGeom>
          </p:spPr>
        </p:pic>
        <p:pic>
          <p:nvPicPr>
            <p:cNvPr id="31" name="Picture 30">
              <a:extLst>
                <a:ext uri="{FF2B5EF4-FFF2-40B4-BE49-F238E27FC236}">
                  <a16:creationId xmlns:a16="http://schemas.microsoft.com/office/drawing/2014/main" id="{950618A3-E048-208E-BD9D-86AA7A28F990}"/>
                </a:ext>
              </a:extLst>
            </p:cNvPr>
            <p:cNvPicPr>
              <a:picLocks noChangeAspect="1"/>
            </p:cNvPicPr>
            <p:nvPr/>
          </p:nvPicPr>
          <p:blipFill>
            <a:blip r:embed="rId17"/>
            <a:stretch>
              <a:fillRect/>
            </a:stretch>
          </p:blipFill>
          <p:spPr>
            <a:xfrm>
              <a:off x="1418127" y="2942619"/>
              <a:ext cx="1406840" cy="1996093"/>
            </a:xfrm>
            <a:prstGeom prst="rect">
              <a:avLst/>
            </a:prstGeom>
          </p:spPr>
        </p:pic>
        <p:pic>
          <p:nvPicPr>
            <p:cNvPr id="35" name="Picture 34">
              <a:extLst>
                <a:ext uri="{FF2B5EF4-FFF2-40B4-BE49-F238E27FC236}">
                  <a16:creationId xmlns:a16="http://schemas.microsoft.com/office/drawing/2014/main" id="{2A080E27-E5EA-246D-7A47-B4CB8144CD29}"/>
                </a:ext>
              </a:extLst>
            </p:cNvPr>
            <p:cNvPicPr>
              <a:picLocks noChangeAspect="1"/>
            </p:cNvPicPr>
            <p:nvPr/>
          </p:nvPicPr>
          <p:blipFill>
            <a:blip r:embed="rId18"/>
            <a:stretch>
              <a:fillRect/>
            </a:stretch>
          </p:blipFill>
          <p:spPr>
            <a:xfrm>
              <a:off x="102857" y="2942620"/>
              <a:ext cx="1259134" cy="1996092"/>
            </a:xfrm>
            <a:prstGeom prst="rect">
              <a:avLst/>
            </a:prstGeom>
          </p:spPr>
        </p:pic>
      </p:grpSp>
      <p:sp>
        <p:nvSpPr>
          <p:cNvPr id="37" name="Title 1">
            <a:extLst>
              <a:ext uri="{FF2B5EF4-FFF2-40B4-BE49-F238E27FC236}">
                <a16:creationId xmlns:a16="http://schemas.microsoft.com/office/drawing/2014/main" id="{BDD9279D-778C-39F6-DF1B-0B32A8391240}"/>
              </a:ext>
            </a:extLst>
          </p:cNvPr>
          <p:cNvSpPr txBox="1">
            <a:spLocks/>
          </p:cNvSpPr>
          <p:nvPr/>
        </p:nvSpPr>
        <p:spPr>
          <a:xfrm>
            <a:off x="92038" y="0"/>
            <a:ext cx="4291445" cy="808451"/>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b="1" dirty="0"/>
              <a:t>Pour commencer:</a:t>
            </a:r>
          </a:p>
        </p:txBody>
      </p:sp>
      <p:grpSp>
        <p:nvGrpSpPr>
          <p:cNvPr id="16" name="Group 15">
            <a:extLst>
              <a:ext uri="{FF2B5EF4-FFF2-40B4-BE49-F238E27FC236}">
                <a16:creationId xmlns:a16="http://schemas.microsoft.com/office/drawing/2014/main" id="{6BB78ADB-5704-B56F-2430-AF8A5316D81C}"/>
              </a:ext>
            </a:extLst>
          </p:cNvPr>
          <p:cNvGrpSpPr/>
          <p:nvPr/>
        </p:nvGrpSpPr>
        <p:grpSpPr>
          <a:xfrm>
            <a:off x="1980334" y="1053843"/>
            <a:ext cx="8992466" cy="830997"/>
            <a:chOff x="933781" y="1023728"/>
            <a:chExt cx="8992466" cy="830997"/>
          </a:xfrm>
        </p:grpSpPr>
        <p:sp>
          <p:nvSpPr>
            <p:cNvPr id="2" name="TextBox 1">
              <a:extLst>
                <a:ext uri="{FF2B5EF4-FFF2-40B4-BE49-F238E27FC236}">
                  <a16:creationId xmlns:a16="http://schemas.microsoft.com/office/drawing/2014/main" id="{21028A88-2D7D-9EBB-29E5-D2CCD076DFF5}"/>
                </a:ext>
              </a:extLst>
            </p:cNvPr>
            <p:cNvSpPr txBox="1"/>
            <p:nvPr/>
          </p:nvSpPr>
          <p:spPr>
            <a:xfrm>
              <a:off x="2056992" y="1023728"/>
              <a:ext cx="7869255" cy="830997"/>
            </a:xfrm>
            <a:prstGeom prst="rect">
              <a:avLst/>
            </a:prstGeom>
            <a:solidFill>
              <a:schemeClr val="accent5">
                <a:lumMod val="40000"/>
                <a:lumOff val="60000"/>
              </a:schemeClr>
            </a:solidFill>
          </p:spPr>
          <p:txBody>
            <a:bodyPr wrap="square" rtlCol="0">
              <a:spAutoFit/>
            </a:bodyPr>
            <a:lstStyle/>
            <a:p>
              <a:r>
                <a:rPr lang="fr-FR" sz="2400" b="1" dirty="0"/>
                <a:t>Lesquels de ces films français avez vous déjà regardés?</a:t>
              </a:r>
            </a:p>
            <a:p>
              <a:r>
                <a:rPr lang="fr-FR" sz="2400" b="1" dirty="0"/>
                <a:t>Qu’en avez-vous pensé?</a:t>
              </a:r>
            </a:p>
          </p:txBody>
        </p:sp>
        <p:pic>
          <p:nvPicPr>
            <p:cNvPr id="13" name="Picture 2" descr="https://upload.wikimedia.org/wikipedia/en/thumb/c/c3/Flag_of_France.svg/1280px-Flag_of_France.svg.png">
              <a:extLst>
                <a:ext uri="{FF2B5EF4-FFF2-40B4-BE49-F238E27FC236}">
                  <a16:creationId xmlns:a16="http://schemas.microsoft.com/office/drawing/2014/main" id="{73A59FB3-DC67-2203-AAB4-0E6DD9F4F62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450188" y="1052261"/>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2" descr="https://upload.wikimedia.org/wikipedia/en/thumb/c/c3/Flag_of_France.svg/1280px-Flag_of_France.svg.png">
              <a:extLst>
                <a:ext uri="{FF2B5EF4-FFF2-40B4-BE49-F238E27FC236}">
                  <a16:creationId xmlns:a16="http://schemas.microsoft.com/office/drawing/2014/main" id="{9378E5EA-E3DD-1F86-DF36-5C8BE59779EF}"/>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450188" y="1506227"/>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2" descr="https://upload.wikimedia.org/wikipedia/en/thumb/c/c3/Flag_of_France.svg/1280px-Flag_of_France.svg.png">
              <a:extLst>
                <a:ext uri="{FF2B5EF4-FFF2-40B4-BE49-F238E27FC236}">
                  <a16:creationId xmlns:a16="http://schemas.microsoft.com/office/drawing/2014/main" id="{31939554-8482-98F1-B361-BFFE56813951}"/>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33781" y="1506227"/>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2" name="Group 21">
            <a:extLst>
              <a:ext uri="{FF2B5EF4-FFF2-40B4-BE49-F238E27FC236}">
                <a16:creationId xmlns:a16="http://schemas.microsoft.com/office/drawing/2014/main" id="{44398892-E77D-A740-65E1-F05CA6B4810D}"/>
              </a:ext>
            </a:extLst>
          </p:cNvPr>
          <p:cNvGrpSpPr/>
          <p:nvPr/>
        </p:nvGrpSpPr>
        <p:grpSpPr>
          <a:xfrm>
            <a:off x="1767329" y="6273294"/>
            <a:ext cx="9205470" cy="461665"/>
            <a:chOff x="988038" y="6261316"/>
            <a:chExt cx="9205470" cy="461665"/>
          </a:xfrm>
        </p:grpSpPr>
        <p:sp>
          <p:nvSpPr>
            <p:cNvPr id="5" name="TextBox 4">
              <a:extLst>
                <a:ext uri="{FF2B5EF4-FFF2-40B4-BE49-F238E27FC236}">
                  <a16:creationId xmlns:a16="http://schemas.microsoft.com/office/drawing/2014/main" id="{EE920123-D599-C526-5174-B45C08C29EE8}"/>
                </a:ext>
              </a:extLst>
            </p:cNvPr>
            <p:cNvSpPr txBox="1"/>
            <p:nvPr/>
          </p:nvSpPr>
          <p:spPr>
            <a:xfrm>
              <a:off x="2546619" y="6261316"/>
              <a:ext cx="7646889" cy="461665"/>
            </a:xfrm>
            <a:prstGeom prst="rect">
              <a:avLst/>
            </a:prstGeom>
            <a:solidFill>
              <a:schemeClr val="accent5">
                <a:lumMod val="40000"/>
                <a:lumOff val="60000"/>
              </a:schemeClr>
            </a:solidFill>
          </p:spPr>
          <p:txBody>
            <a:bodyPr wrap="square" rtlCol="0">
              <a:spAutoFit/>
            </a:bodyPr>
            <a:lstStyle/>
            <a:p>
              <a:r>
                <a:rPr lang="fr-FR" sz="2400" b="1" dirty="0"/>
                <a:t>Lesquels aimeriez-vous regarder plus tard? Pourquoi?</a:t>
              </a:r>
            </a:p>
          </p:txBody>
        </p:sp>
        <p:pic>
          <p:nvPicPr>
            <p:cNvPr id="17" name="Picture 2" descr="https://upload.wikimedia.org/wikipedia/en/thumb/c/c3/Flag_of_France.svg/1280px-Flag_of_France.svg.png">
              <a:extLst>
                <a:ext uri="{FF2B5EF4-FFF2-40B4-BE49-F238E27FC236}">
                  <a16:creationId xmlns:a16="http://schemas.microsoft.com/office/drawing/2014/main" id="{D366D878-15AE-91D8-BF52-1536CAF314DE}"/>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980334" y="6291625"/>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2" descr="https://upload.wikimedia.org/wikipedia/en/thumb/c/c3/Flag_of_France.svg/1280px-Flag_of_France.svg.png">
              <a:extLst>
                <a:ext uri="{FF2B5EF4-FFF2-40B4-BE49-F238E27FC236}">
                  <a16:creationId xmlns:a16="http://schemas.microsoft.com/office/drawing/2014/main" id="{7EF52FE9-9206-D016-9735-5821F73ECF15}"/>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484186" y="6287436"/>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2" descr="https://upload.wikimedia.org/wikipedia/en/thumb/c/c3/Flag_of_France.svg/1280px-Flag_of_France.svg.png">
              <a:extLst>
                <a:ext uri="{FF2B5EF4-FFF2-40B4-BE49-F238E27FC236}">
                  <a16:creationId xmlns:a16="http://schemas.microsoft.com/office/drawing/2014/main" id="{585677DC-2C2F-EB93-9B4E-B9B3C8294A43}"/>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88038" y="6287436"/>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24" name="Picture 23">
            <a:extLst>
              <a:ext uri="{FF2B5EF4-FFF2-40B4-BE49-F238E27FC236}">
                <a16:creationId xmlns:a16="http://schemas.microsoft.com/office/drawing/2014/main" id="{6F35EA55-2496-9BFD-154D-570AE8DCCAD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449033" y="0"/>
            <a:ext cx="650929" cy="650929"/>
          </a:xfrm>
          <a:prstGeom prst="rect">
            <a:avLst/>
          </a:prstGeom>
        </p:spPr>
      </p:pic>
    </p:spTree>
    <p:extLst>
      <p:ext uri="{BB962C8B-B14F-4D97-AF65-F5344CB8AC3E}">
        <p14:creationId xmlns:p14="http://schemas.microsoft.com/office/powerpoint/2010/main" val="4273848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394A-419C-2AA0-CA32-E9E250DB0D8F}"/>
              </a:ext>
            </a:extLst>
          </p:cNvPr>
          <p:cNvSpPr>
            <a:spLocks noGrp="1"/>
          </p:cNvSpPr>
          <p:nvPr>
            <p:ph type="title"/>
          </p:nvPr>
        </p:nvSpPr>
        <p:spPr>
          <a:xfrm>
            <a:off x="733427" y="609599"/>
            <a:ext cx="3686174" cy="1322888"/>
          </a:xfrm>
        </p:spPr>
        <p:txBody>
          <a:bodyPr>
            <a:normAutofit/>
          </a:bodyPr>
          <a:lstStyle/>
          <a:p>
            <a:r>
              <a:rPr lang="en-GB" sz="3700"/>
              <a:t>Book/film studied at A level</a:t>
            </a:r>
          </a:p>
        </p:txBody>
      </p:sp>
      <p:sp>
        <p:nvSpPr>
          <p:cNvPr id="3" name="Content Placeholder 2">
            <a:extLst>
              <a:ext uri="{FF2B5EF4-FFF2-40B4-BE49-F238E27FC236}">
                <a16:creationId xmlns:a16="http://schemas.microsoft.com/office/drawing/2014/main" id="{F880B848-0CFD-1DB3-CB15-2118712AA27E}"/>
              </a:ext>
            </a:extLst>
          </p:cNvPr>
          <p:cNvSpPr>
            <a:spLocks noGrp="1"/>
          </p:cNvSpPr>
          <p:nvPr>
            <p:ph idx="1"/>
          </p:nvPr>
        </p:nvSpPr>
        <p:spPr>
          <a:xfrm>
            <a:off x="733427" y="2194101"/>
            <a:ext cx="3543298" cy="3973337"/>
          </a:xfrm>
        </p:spPr>
        <p:txBody>
          <a:bodyPr>
            <a:normAutofit/>
          </a:bodyPr>
          <a:lstStyle/>
          <a:p>
            <a:endParaRPr lang="en-GB" sz="2000" dirty="0"/>
          </a:p>
        </p:txBody>
      </p:sp>
      <p:pic>
        <p:nvPicPr>
          <p:cNvPr id="4" name="Picture 3">
            <a:extLst>
              <a:ext uri="{FF2B5EF4-FFF2-40B4-BE49-F238E27FC236}">
                <a16:creationId xmlns:a16="http://schemas.microsoft.com/office/drawing/2014/main" id="{6F6E654A-FB75-4BEC-89B5-0A3C0BE36BB2}"/>
              </a:ext>
            </a:extLst>
          </p:cNvPr>
          <p:cNvPicPr>
            <a:picLocks noChangeAspect="1"/>
          </p:cNvPicPr>
          <p:nvPr/>
        </p:nvPicPr>
        <p:blipFill>
          <a:blip r:embed="rId2"/>
          <a:stretch>
            <a:fillRect/>
          </a:stretch>
        </p:blipFill>
        <p:spPr>
          <a:xfrm>
            <a:off x="5539138" y="1130498"/>
            <a:ext cx="2828925" cy="4597003"/>
          </a:xfrm>
          <a:prstGeom prst="rect">
            <a:avLst/>
          </a:prstGeom>
        </p:spPr>
      </p:pic>
      <p:pic>
        <p:nvPicPr>
          <p:cNvPr id="5" name="Picture 4">
            <a:extLst>
              <a:ext uri="{FF2B5EF4-FFF2-40B4-BE49-F238E27FC236}">
                <a16:creationId xmlns:a16="http://schemas.microsoft.com/office/drawing/2014/main" id="{CA927965-EB4F-4084-B377-73F8DDF76124}"/>
              </a:ext>
            </a:extLst>
          </p:cNvPr>
          <p:cNvPicPr>
            <a:picLocks noChangeAspect="1"/>
          </p:cNvPicPr>
          <p:nvPr/>
        </p:nvPicPr>
        <p:blipFill>
          <a:blip r:embed="rId3"/>
          <a:stretch>
            <a:fillRect/>
          </a:stretch>
        </p:blipFill>
        <p:spPr>
          <a:xfrm>
            <a:off x="8673211" y="1412639"/>
            <a:ext cx="2828925" cy="4032722"/>
          </a:xfrm>
          <a:prstGeom prst="rect">
            <a:avLst/>
          </a:prstGeom>
        </p:spPr>
      </p:pic>
    </p:spTree>
    <p:extLst>
      <p:ext uri="{BB962C8B-B14F-4D97-AF65-F5344CB8AC3E}">
        <p14:creationId xmlns:p14="http://schemas.microsoft.com/office/powerpoint/2010/main" val="2288822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6F11F-D6A6-D6D6-E0C9-6BAC99A57EAA}"/>
              </a:ext>
            </a:extLst>
          </p:cNvPr>
          <p:cNvSpPr>
            <a:spLocks noGrp="1"/>
          </p:cNvSpPr>
          <p:nvPr>
            <p:ph type="title"/>
          </p:nvPr>
        </p:nvSpPr>
        <p:spPr/>
        <p:txBody>
          <a:bodyPr/>
          <a:lstStyle/>
          <a:p>
            <a:r>
              <a:rPr lang="en-GB" dirty="0"/>
              <a:t>La Haine</a:t>
            </a:r>
          </a:p>
        </p:txBody>
      </p:sp>
      <p:sp>
        <p:nvSpPr>
          <p:cNvPr id="3" name="Content Placeholder 2">
            <a:extLst>
              <a:ext uri="{FF2B5EF4-FFF2-40B4-BE49-F238E27FC236}">
                <a16:creationId xmlns:a16="http://schemas.microsoft.com/office/drawing/2014/main" id="{44010B02-3EAE-2F74-22B3-2FB6FF0B2F4B}"/>
              </a:ext>
            </a:extLst>
          </p:cNvPr>
          <p:cNvSpPr>
            <a:spLocks noGrp="1"/>
          </p:cNvSpPr>
          <p:nvPr>
            <p:ph idx="1"/>
          </p:nvPr>
        </p:nvSpPr>
        <p:spPr/>
        <p:txBody>
          <a:bodyPr/>
          <a:lstStyle/>
          <a:p>
            <a:pPr marL="0" indent="0">
              <a:buNone/>
            </a:pPr>
            <a:r>
              <a:rPr lang="en-GB" dirty="0">
                <a:hlinkClick r:id="rId2"/>
              </a:rPr>
              <a:t>La Haine | Trailer | 1995</a:t>
            </a:r>
            <a:endParaRPr lang="en-GB" dirty="0"/>
          </a:p>
        </p:txBody>
      </p:sp>
    </p:spTree>
    <p:extLst>
      <p:ext uri="{BB962C8B-B14F-4D97-AF65-F5344CB8AC3E}">
        <p14:creationId xmlns:p14="http://schemas.microsoft.com/office/powerpoint/2010/main" val="346811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460108-4408-B43B-A4C1-134C50EE62D8}"/>
              </a:ext>
            </a:extLst>
          </p:cNvPr>
          <p:cNvSpPr>
            <a:spLocks noGrp="1"/>
          </p:cNvSpPr>
          <p:nvPr>
            <p:ph type="title"/>
          </p:nvPr>
        </p:nvSpPr>
        <p:spPr>
          <a:xfrm>
            <a:off x="586478" y="1683756"/>
            <a:ext cx="3115265" cy="2396359"/>
          </a:xfrm>
        </p:spPr>
        <p:txBody>
          <a:bodyPr anchor="b">
            <a:normAutofit/>
          </a:bodyPr>
          <a:lstStyle/>
          <a:p>
            <a:pPr algn="r"/>
            <a:r>
              <a:rPr lang="fr-FR" sz="4000">
                <a:solidFill>
                  <a:srgbClr val="FFFFFF"/>
                </a:solidFill>
              </a:rPr>
              <a:t>Thèmes principaux de la Haine:</a:t>
            </a:r>
          </a:p>
        </p:txBody>
      </p:sp>
      <p:graphicFrame>
        <p:nvGraphicFramePr>
          <p:cNvPr id="5" name="Content Placeholder 2">
            <a:extLst>
              <a:ext uri="{FF2B5EF4-FFF2-40B4-BE49-F238E27FC236}">
                <a16:creationId xmlns:a16="http://schemas.microsoft.com/office/drawing/2014/main" id="{64CDF39B-7DD2-4A11-18C0-703B3E3C6332}"/>
              </a:ext>
            </a:extLst>
          </p:cNvPr>
          <p:cNvGraphicFramePr>
            <a:graphicFrameLocks noGrp="1"/>
          </p:cNvGraphicFramePr>
          <p:nvPr>
            <p:ph idx="1"/>
            <p:extLst>
              <p:ext uri="{D42A27DB-BD31-4B8C-83A1-F6EECF244321}">
                <p14:modId xmlns:p14="http://schemas.microsoft.com/office/powerpoint/2010/main" val="287506387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73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B25E65C-A978-44FC-B115-3A1844ABE6C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763BB4E-4243-4342-8A62-F9228297020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4F5B574-0373-498A-897D-D4D96898670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F516893B-13A9-408F-93B1-BB9BEFAFF2A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6204BED6-E821-4920-931F-41E15C7FB37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ECEEFA7A-AC2A-4C1E-997A-9B890BD4FFF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D64F931-D552-068A-DC80-6DF318A516E3}"/>
              </a:ext>
            </a:extLst>
          </p:cNvPr>
          <p:cNvSpPr>
            <a:spLocks noChangeArrowheads="1"/>
          </p:cNvSpPr>
          <p:nvPr/>
        </p:nvSpPr>
        <p:spPr bwMode="auto">
          <a:xfrm>
            <a:off x="3016186" y="1648376"/>
            <a:ext cx="8679052" cy="3416320"/>
          </a:xfrm>
          <a:prstGeom prst="rect">
            <a:avLst/>
          </a:prstGeom>
          <a:solidFill>
            <a:srgbClr val="FFFF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fr-FR" sz="1800" b="1" dirty="0"/>
              <a:t>En France, o</a:t>
            </a:r>
            <a:r>
              <a:rPr lang="fr-FR" sz="1800" b="1" dirty="0">
                <a:effectLst/>
              </a:rPr>
              <a:t>n utilise fréquemment l’expression « le septième art » pour désigner le cinéma, en raison de sa place dans la classification des différentes formes d’expression artistique. </a:t>
            </a:r>
          </a:p>
          <a:p>
            <a:pPr algn="just"/>
            <a:endParaRPr lang="fr-FR" sz="1800" b="1" dirty="0"/>
          </a:p>
          <a:p>
            <a:pPr algn="just"/>
            <a:r>
              <a:rPr lang="fr-FR" sz="1800" b="1" dirty="0"/>
              <a:t>L’</a:t>
            </a:r>
            <a:r>
              <a:rPr lang="fr-FR" sz="1800" b="1" dirty="0" err="1"/>
              <a:t>appelation</a:t>
            </a:r>
            <a:r>
              <a:rPr lang="fr-FR" sz="1800" b="1" dirty="0"/>
              <a:t> est apparue la première fois en 1911 dans un essai de </a:t>
            </a:r>
            <a:r>
              <a:rPr lang="fr-FR" sz="1800" b="1" dirty="0" err="1"/>
              <a:t>Riccioto</a:t>
            </a:r>
            <a:r>
              <a:rPr lang="fr-FR" sz="1800" b="1" dirty="0"/>
              <a:t> </a:t>
            </a:r>
            <a:r>
              <a:rPr lang="fr-FR" sz="1800" b="1" dirty="0" err="1"/>
              <a:t>Canudo</a:t>
            </a:r>
            <a:r>
              <a:rPr lang="fr-FR" sz="1800" b="1" dirty="0"/>
              <a:t>, intitulé « La naissance d’un septième art- essai sur le cinématographe ». </a:t>
            </a:r>
            <a:r>
              <a:rPr kumimoji="0" lang="fr-FR" altLang="en-US" sz="1800" b="1" i="0" u="none" strike="noStrike" cap="none" normalizeH="0" baseline="0" dirty="0">
                <a:ln>
                  <a:noFill/>
                </a:ln>
                <a:solidFill>
                  <a:srgbClr val="000000"/>
                </a:solidFill>
                <a:effectLst/>
              </a:rPr>
              <a:t>Dans cet article, </a:t>
            </a:r>
            <a:r>
              <a:rPr kumimoji="0" lang="fr-FR" altLang="en-US" sz="1800" b="1" i="0" u="none" strike="noStrike" cap="none" normalizeH="0" baseline="0" dirty="0" err="1">
                <a:ln>
                  <a:noFill/>
                </a:ln>
                <a:solidFill>
                  <a:srgbClr val="000000"/>
                </a:solidFill>
                <a:effectLst/>
              </a:rPr>
              <a:t>Canudo</a:t>
            </a:r>
            <a:r>
              <a:rPr kumimoji="0" lang="fr-FR" altLang="en-US" sz="1800" b="1" i="0" u="none" strike="noStrike" cap="none" normalizeH="0" baseline="0" dirty="0">
                <a:ln>
                  <a:noFill/>
                </a:ln>
                <a:solidFill>
                  <a:srgbClr val="000000"/>
                </a:solidFill>
                <a:effectLst/>
              </a:rPr>
              <a:t> énumérait les différentes formes d'art de son époque, en plaçant le cinéma en tant que septième art, aux côtés de la peinture, de la sculpture, de la musique, de la danse, de l'architecture et de la littérature.</a:t>
            </a:r>
          </a:p>
          <a:p>
            <a:pPr algn="just"/>
            <a:endParaRPr lang="fr-FR" sz="1800" b="1" dirty="0"/>
          </a:p>
          <a:p>
            <a:pPr algn="just"/>
            <a:r>
              <a:rPr lang="fr-FR" sz="1800" b="1" dirty="0"/>
              <a:t>En 1922, </a:t>
            </a:r>
            <a:r>
              <a:rPr lang="fr-FR" sz="1800" b="1" dirty="0" err="1"/>
              <a:t>Canudo</a:t>
            </a:r>
            <a:r>
              <a:rPr lang="fr-FR" sz="1800" b="1" dirty="0"/>
              <a:t> a fondé </a:t>
            </a:r>
            <a:r>
              <a:rPr lang="fr-FR" sz="1800" b="1" i="1" dirty="0"/>
              <a:t>La gazette des sept arts</a:t>
            </a:r>
            <a:r>
              <a:rPr lang="fr-FR" sz="1800" b="1" dirty="0"/>
              <a:t>, revue dans laquelle il a publié un </a:t>
            </a:r>
            <a:r>
              <a:rPr lang="fr-FR" sz="1800" b="1" i="1" dirty="0"/>
              <a:t>Manifeste du septième art</a:t>
            </a:r>
            <a:r>
              <a:rPr lang="fr-FR" sz="1800" b="1" dirty="0"/>
              <a:t>.</a:t>
            </a:r>
            <a:endParaRPr lang="fr-FR" sz="1200" b="1" dirty="0"/>
          </a:p>
        </p:txBody>
      </p:sp>
      <p:sp>
        <p:nvSpPr>
          <p:cNvPr id="5" name="Rectangle 2">
            <a:extLst>
              <a:ext uri="{FF2B5EF4-FFF2-40B4-BE49-F238E27FC236}">
                <a16:creationId xmlns:a16="http://schemas.microsoft.com/office/drawing/2014/main" id="{634FF27B-70D2-EFA2-4934-938DAF709A0D}"/>
              </a:ext>
            </a:extLst>
          </p:cNvPr>
          <p:cNvSpPr>
            <a:spLocks noChangeArrowheads="1"/>
          </p:cNvSpPr>
          <p:nvPr/>
        </p:nvSpPr>
        <p:spPr bwMode="auto">
          <a:xfrm>
            <a:off x="0" y="0"/>
            <a:ext cx="4191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CF474943-6BF2-DFCE-EAEC-18A76B9AFBD9}"/>
              </a:ext>
            </a:extLst>
          </p:cNvPr>
          <p:cNvPicPr>
            <a:picLocks noChangeAspect="1"/>
          </p:cNvPicPr>
          <p:nvPr/>
        </p:nvPicPr>
        <p:blipFill>
          <a:blip r:embed="rId3"/>
          <a:stretch>
            <a:fillRect/>
          </a:stretch>
        </p:blipFill>
        <p:spPr>
          <a:xfrm>
            <a:off x="451187" y="1803439"/>
            <a:ext cx="2283295" cy="3123547"/>
          </a:xfrm>
          <a:prstGeom prst="rect">
            <a:avLst/>
          </a:prstGeom>
          <a:ln w="38100">
            <a:solidFill>
              <a:schemeClr val="tx1"/>
            </a:solidFill>
          </a:ln>
        </p:spPr>
      </p:pic>
      <p:sp>
        <p:nvSpPr>
          <p:cNvPr id="7" name="TextBox 6">
            <a:extLst>
              <a:ext uri="{FF2B5EF4-FFF2-40B4-BE49-F238E27FC236}">
                <a16:creationId xmlns:a16="http://schemas.microsoft.com/office/drawing/2014/main" id="{A377B0E1-4F2C-168E-1015-F859537E3CF0}"/>
              </a:ext>
            </a:extLst>
          </p:cNvPr>
          <p:cNvSpPr txBox="1"/>
          <p:nvPr/>
        </p:nvSpPr>
        <p:spPr>
          <a:xfrm>
            <a:off x="619933" y="0"/>
            <a:ext cx="5063694" cy="769441"/>
          </a:xfrm>
          <a:prstGeom prst="rect">
            <a:avLst/>
          </a:prstGeom>
          <a:noFill/>
        </p:spPr>
        <p:txBody>
          <a:bodyPr wrap="none" rtlCol="0">
            <a:spAutoFit/>
          </a:bodyPr>
          <a:lstStyle/>
          <a:p>
            <a:r>
              <a:rPr lang="fr-FR" sz="4400" dirty="0"/>
              <a:t>On lit! </a:t>
            </a:r>
            <a:r>
              <a:rPr lang="fr-FR" sz="3600" dirty="0"/>
              <a:t>Une introduction</a:t>
            </a:r>
            <a:r>
              <a:rPr lang="fr-FR" sz="4400" dirty="0"/>
              <a:t> </a:t>
            </a:r>
          </a:p>
        </p:txBody>
      </p:sp>
      <p:pic>
        <p:nvPicPr>
          <p:cNvPr id="8" name="Picture 7">
            <a:extLst>
              <a:ext uri="{FF2B5EF4-FFF2-40B4-BE49-F238E27FC236}">
                <a16:creationId xmlns:a16="http://schemas.microsoft.com/office/drawing/2014/main" id="{5A0D380E-1691-BB6C-4947-3D20CC62ED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53800" y="135099"/>
            <a:ext cx="682877" cy="594505"/>
          </a:xfrm>
          <a:prstGeom prst="rect">
            <a:avLst/>
          </a:prstGeom>
        </p:spPr>
      </p:pic>
      <p:sp>
        <p:nvSpPr>
          <p:cNvPr id="9" name="TextBox 8">
            <a:extLst>
              <a:ext uri="{FF2B5EF4-FFF2-40B4-BE49-F238E27FC236}">
                <a16:creationId xmlns:a16="http://schemas.microsoft.com/office/drawing/2014/main" id="{2FC13F5A-876F-9081-A0E1-C45C6DBB8E65}"/>
              </a:ext>
            </a:extLst>
          </p:cNvPr>
          <p:cNvSpPr txBox="1"/>
          <p:nvPr/>
        </p:nvSpPr>
        <p:spPr>
          <a:xfrm>
            <a:off x="2734482" y="5167860"/>
            <a:ext cx="7659198" cy="1631216"/>
          </a:xfrm>
          <a:prstGeom prst="rect">
            <a:avLst/>
          </a:prstGeom>
          <a:solidFill>
            <a:schemeClr val="bg1"/>
          </a:solidFill>
        </p:spPr>
        <p:txBody>
          <a:bodyPr wrap="square" rtlCol="0">
            <a:spAutoFit/>
          </a:bodyPr>
          <a:lstStyle/>
          <a:p>
            <a:pPr marL="342900" indent="-342900">
              <a:buAutoNum type="arabicPeriod"/>
            </a:pPr>
            <a:r>
              <a:rPr lang="fr-FR" sz="2000" b="1" dirty="0"/>
              <a:t>Que désigne-t-on avec l’expression « septième art »?</a:t>
            </a:r>
          </a:p>
          <a:p>
            <a:pPr marL="342900" indent="-342900">
              <a:buAutoNum type="arabicPeriod"/>
            </a:pPr>
            <a:r>
              <a:rPr lang="fr-FR" sz="2000" b="1" dirty="0"/>
              <a:t>Pour quelle raison utilise-t-on cette appellation?</a:t>
            </a:r>
          </a:p>
          <a:p>
            <a:pPr marL="342900" indent="-342900">
              <a:buAutoNum type="arabicPeriod"/>
            </a:pPr>
            <a:r>
              <a:rPr lang="fr-FR" sz="2000" b="1" dirty="0"/>
              <a:t>Qu’est-ce qui est à l’origine de cette appellation?</a:t>
            </a:r>
          </a:p>
          <a:p>
            <a:pPr marL="342900" indent="-342900">
              <a:buAutoNum type="arabicPeriod"/>
            </a:pPr>
            <a:r>
              <a:rPr lang="fr-FR" sz="2000" b="1" dirty="0"/>
              <a:t>Quelles sont les autres formes d’art mentionnées?</a:t>
            </a:r>
          </a:p>
          <a:p>
            <a:pPr marL="342900" indent="-342900">
              <a:buAutoNum type="arabicPeriod"/>
            </a:pPr>
            <a:r>
              <a:rPr lang="fr-FR" sz="2000" b="1" dirty="0"/>
              <a:t>Où peut-on trouver le </a:t>
            </a:r>
            <a:r>
              <a:rPr lang="fr-FR" sz="2000" b="1" i="1" dirty="0"/>
              <a:t>Manifeste du septième art</a:t>
            </a:r>
            <a:r>
              <a:rPr lang="fr-FR" sz="2000" b="1" dirty="0"/>
              <a:t>?</a:t>
            </a:r>
          </a:p>
        </p:txBody>
      </p:sp>
      <p:sp>
        <p:nvSpPr>
          <p:cNvPr id="10" name="TextBox 9">
            <a:extLst>
              <a:ext uri="{FF2B5EF4-FFF2-40B4-BE49-F238E27FC236}">
                <a16:creationId xmlns:a16="http://schemas.microsoft.com/office/drawing/2014/main" id="{04CC0B42-78ED-18B0-F10E-D710E8BDB8D6}"/>
              </a:ext>
            </a:extLst>
          </p:cNvPr>
          <p:cNvSpPr txBox="1"/>
          <p:nvPr/>
        </p:nvSpPr>
        <p:spPr>
          <a:xfrm>
            <a:off x="415725" y="977695"/>
            <a:ext cx="7888826" cy="461665"/>
          </a:xfrm>
          <a:prstGeom prst="rect">
            <a:avLst/>
          </a:prstGeom>
          <a:solidFill>
            <a:schemeClr val="accent5">
              <a:lumMod val="40000"/>
              <a:lumOff val="60000"/>
            </a:schemeClr>
          </a:solidFill>
        </p:spPr>
        <p:txBody>
          <a:bodyPr wrap="square" rtlCol="0">
            <a:spAutoFit/>
          </a:bodyPr>
          <a:lstStyle/>
          <a:p>
            <a:r>
              <a:rPr lang="fr-FR" sz="2400" b="1" dirty="0"/>
              <a:t>Lisez le passage et répondez aux questions en français</a:t>
            </a:r>
          </a:p>
        </p:txBody>
      </p:sp>
    </p:spTree>
    <p:extLst>
      <p:ext uri="{BB962C8B-B14F-4D97-AF65-F5344CB8AC3E}">
        <p14:creationId xmlns:p14="http://schemas.microsoft.com/office/powerpoint/2010/main" val="597408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34FF27B-70D2-EFA2-4934-938DAF709A0D}"/>
              </a:ext>
            </a:extLst>
          </p:cNvPr>
          <p:cNvSpPr>
            <a:spLocks noChangeArrowheads="1"/>
          </p:cNvSpPr>
          <p:nvPr/>
        </p:nvSpPr>
        <p:spPr bwMode="auto">
          <a:xfrm>
            <a:off x="0" y="0"/>
            <a:ext cx="4191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A377B0E1-4F2C-168E-1015-F859537E3CF0}"/>
              </a:ext>
            </a:extLst>
          </p:cNvPr>
          <p:cNvSpPr txBox="1"/>
          <p:nvPr/>
        </p:nvSpPr>
        <p:spPr>
          <a:xfrm>
            <a:off x="619933" y="0"/>
            <a:ext cx="5063694" cy="769441"/>
          </a:xfrm>
          <a:prstGeom prst="rect">
            <a:avLst/>
          </a:prstGeom>
          <a:noFill/>
        </p:spPr>
        <p:txBody>
          <a:bodyPr wrap="none" rtlCol="0">
            <a:spAutoFit/>
          </a:bodyPr>
          <a:lstStyle/>
          <a:p>
            <a:r>
              <a:rPr lang="fr-FR" sz="4400" dirty="0"/>
              <a:t>On lit! </a:t>
            </a:r>
            <a:r>
              <a:rPr lang="fr-FR" sz="3600" dirty="0"/>
              <a:t>Une introduction</a:t>
            </a:r>
            <a:r>
              <a:rPr lang="fr-FR" sz="4400" dirty="0"/>
              <a:t> </a:t>
            </a:r>
          </a:p>
        </p:txBody>
      </p:sp>
      <p:pic>
        <p:nvPicPr>
          <p:cNvPr id="8" name="Picture 7">
            <a:extLst>
              <a:ext uri="{FF2B5EF4-FFF2-40B4-BE49-F238E27FC236}">
                <a16:creationId xmlns:a16="http://schemas.microsoft.com/office/drawing/2014/main" id="{5A0D380E-1691-BB6C-4947-3D20CC62E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3800" y="135099"/>
            <a:ext cx="682877" cy="594505"/>
          </a:xfrm>
          <a:prstGeom prst="rect">
            <a:avLst/>
          </a:prstGeom>
        </p:spPr>
      </p:pic>
      <p:sp>
        <p:nvSpPr>
          <p:cNvPr id="9" name="TextBox 8">
            <a:extLst>
              <a:ext uri="{FF2B5EF4-FFF2-40B4-BE49-F238E27FC236}">
                <a16:creationId xmlns:a16="http://schemas.microsoft.com/office/drawing/2014/main" id="{2FC13F5A-876F-9081-A0E1-C45C6DBB8E65}"/>
              </a:ext>
            </a:extLst>
          </p:cNvPr>
          <p:cNvSpPr txBox="1"/>
          <p:nvPr/>
        </p:nvSpPr>
        <p:spPr>
          <a:xfrm>
            <a:off x="449720" y="1755636"/>
            <a:ext cx="11292559" cy="4739759"/>
          </a:xfrm>
          <a:prstGeom prst="rect">
            <a:avLst/>
          </a:prstGeom>
          <a:solidFill>
            <a:schemeClr val="bg1"/>
          </a:solidFill>
          <a:ln w="38100">
            <a:solidFill>
              <a:schemeClr val="tx1"/>
            </a:solidFill>
          </a:ln>
        </p:spPr>
        <p:txBody>
          <a:bodyPr wrap="square" rtlCol="0">
            <a:spAutoFit/>
          </a:bodyPr>
          <a:lstStyle/>
          <a:p>
            <a:pPr>
              <a:spcAft>
                <a:spcPts val="800"/>
              </a:spcAft>
              <a:tabLst>
                <a:tab pos="270510" algn="l"/>
              </a:tabLst>
            </a:pP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1. Que désigne-t-on avec l’expression « septième art » ?</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On désigne le cinéma.</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tabLst>
                <a:tab pos="270510" algn="l"/>
              </a:tabLst>
            </a:pP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2. Pour quelle raison utilise-t-on cette appellation? </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solidFill>
                  <a:srgbClr val="FF0000"/>
                </a:solidFill>
                <a:effectLst/>
                <a:latin typeface="Calibri" panose="020F0502020204030204" pitchFamily="34" charset="0"/>
                <a:ea typeface="MS Mincho" panose="02020609040205080304" pitchFamily="49" charset="-128"/>
                <a:cs typeface="Calibri" panose="020F0502020204030204" pitchFamily="34" charset="0"/>
              </a:rPr>
              <a:t>À</a:t>
            </a: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 cause de sa place dans la classification des différentes formes d’expression artistique.</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3. Qu’est-ce qui est à l’origine de cette appellation ?</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L’appellation a été utilisée la première fois dans un essai de </a:t>
            </a:r>
            <a:r>
              <a:rPr lang="fr-FR" sz="2200" b="1" kern="100" dirty="0" err="1">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Riccioto</a:t>
            </a: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 </a:t>
            </a:r>
            <a:r>
              <a:rPr lang="fr-FR" sz="2200" b="1" kern="100" dirty="0" err="1">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Canudo</a:t>
            </a: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 en 1911.</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tabLst>
                <a:tab pos="270510" algn="l"/>
              </a:tabLst>
            </a:pP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4. Quelles sont les autres formes d’art mentionnées?</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La peinture, la sculpture, la musique, la danse, l’architecture et la littérature sont les autres formes mentionnées.</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tabLst>
                <a:tab pos="270510" algn="l"/>
              </a:tabLst>
            </a:pP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5. O</a:t>
            </a:r>
            <a:r>
              <a:rPr lang="fr-FR" sz="2200" b="1" kern="100" dirty="0">
                <a:effectLst/>
                <a:latin typeface="Calibri" panose="020F0502020204030204" pitchFamily="34" charset="0"/>
                <a:ea typeface="MS Mincho" panose="02020609040205080304" pitchFamily="49" charset="-128"/>
                <a:cs typeface="Calibri" panose="020F0502020204030204" pitchFamily="34" charset="0"/>
              </a:rPr>
              <a:t>ù</a:t>
            </a: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 peut-on trouver le </a:t>
            </a:r>
            <a:r>
              <a:rPr lang="fr-FR" sz="2200" b="1" i="1" kern="100" dirty="0">
                <a:effectLst/>
                <a:latin typeface="Calibri" panose="020F0502020204030204" pitchFamily="34" charset="0"/>
                <a:ea typeface="MS Mincho" panose="02020609040205080304" pitchFamily="49" charset="-128"/>
                <a:cs typeface="Times New Roman" panose="02020603050405020304" pitchFamily="18" charset="0"/>
              </a:rPr>
              <a:t>Manifeste du septième art</a:t>
            </a:r>
            <a:r>
              <a:rPr lang="fr-FR" sz="2200" b="1" kern="100" dirty="0">
                <a:effectLst/>
                <a:latin typeface="Calibri" panose="020F0502020204030204" pitchFamily="34" charset="0"/>
                <a:ea typeface="MS Mincho" panose="02020609040205080304" pitchFamily="49" charset="-128"/>
                <a:cs typeface="Times New Roman" panose="02020603050405020304" pitchFamily="18" charset="0"/>
              </a:rPr>
              <a:t> ?</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a:p>
            <a:pPr>
              <a:spcAft>
                <a:spcPts val="800"/>
              </a:spcAft>
            </a:pP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On peut le trouver dans </a:t>
            </a:r>
            <a:r>
              <a:rPr lang="fr-FR" sz="2200" b="1" i="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La gazette des sept arts</a:t>
            </a: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 une revue fondée par </a:t>
            </a:r>
            <a:r>
              <a:rPr lang="fr-FR" sz="2200" b="1" kern="100" dirty="0" err="1">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Canudo</a:t>
            </a:r>
            <a:r>
              <a:rPr lang="fr-FR" sz="2200" b="1" kern="100" dirty="0">
                <a:solidFill>
                  <a:srgbClr val="FF0000"/>
                </a:solidFill>
                <a:effectLst/>
                <a:latin typeface="Calibri" panose="020F0502020204030204" pitchFamily="34" charset="0"/>
                <a:ea typeface="MS Mincho" panose="02020609040205080304" pitchFamily="49" charset="-128"/>
                <a:cs typeface="Times New Roman" panose="02020603050405020304" pitchFamily="18" charset="0"/>
              </a:rPr>
              <a:t> en 1922.</a:t>
            </a:r>
            <a:endParaRPr lang="en-GB" sz="2200" b="1" kern="100" dirty="0">
              <a:effectLst/>
              <a:latin typeface="Calibri" panose="020F0502020204030204" pitchFamily="34" charset="0"/>
              <a:ea typeface="MS Mincho" panose="02020609040205080304" pitchFamily="49" charset="-128"/>
              <a:cs typeface="Times New Roman" panose="02020603050405020304" pitchFamily="18" charset="0"/>
            </a:endParaRPr>
          </a:p>
        </p:txBody>
      </p:sp>
      <p:sp>
        <p:nvSpPr>
          <p:cNvPr id="2" name="TextBox 1">
            <a:extLst>
              <a:ext uri="{FF2B5EF4-FFF2-40B4-BE49-F238E27FC236}">
                <a16:creationId xmlns:a16="http://schemas.microsoft.com/office/drawing/2014/main" id="{11C6C853-9923-8926-6F26-AC3F43C70E90}"/>
              </a:ext>
            </a:extLst>
          </p:cNvPr>
          <p:cNvSpPr txBox="1"/>
          <p:nvPr/>
        </p:nvSpPr>
        <p:spPr>
          <a:xfrm>
            <a:off x="4940969" y="840436"/>
            <a:ext cx="2638479" cy="646331"/>
          </a:xfrm>
          <a:prstGeom prst="rect">
            <a:avLst/>
          </a:prstGeom>
          <a:noFill/>
        </p:spPr>
        <p:txBody>
          <a:bodyPr wrap="none" rtlCol="0">
            <a:spAutoFit/>
          </a:bodyPr>
          <a:lstStyle/>
          <a:p>
            <a:r>
              <a:rPr lang="en-GB" sz="3600" b="1" dirty="0">
                <a:solidFill>
                  <a:srgbClr val="FF0000"/>
                </a:solidFill>
              </a:rPr>
              <a:t>Les </a:t>
            </a:r>
            <a:r>
              <a:rPr lang="en-GB" sz="3600" b="1" dirty="0" err="1">
                <a:solidFill>
                  <a:srgbClr val="FF0000"/>
                </a:solidFill>
              </a:rPr>
              <a:t>réponses</a:t>
            </a:r>
            <a:endParaRPr lang="en-GB" sz="3600" b="1" dirty="0">
              <a:solidFill>
                <a:srgbClr val="FF0000"/>
              </a:solidFill>
            </a:endParaRPr>
          </a:p>
        </p:txBody>
      </p:sp>
    </p:spTree>
    <p:extLst>
      <p:ext uri="{BB962C8B-B14F-4D97-AF65-F5344CB8AC3E}">
        <p14:creationId xmlns:p14="http://schemas.microsoft.com/office/powerpoint/2010/main" val="412872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55094" y="1695738"/>
          <a:ext cx="4623568" cy="4937760"/>
        </p:xfrm>
        <a:graphic>
          <a:graphicData uri="http://schemas.openxmlformats.org/drawingml/2006/table">
            <a:tbl>
              <a:tblPr firstRow="1" bandRow="1">
                <a:tableStyleId>{5C22544A-7EE6-4342-B048-85BDC9FD1C3A}</a:tableStyleId>
              </a:tblPr>
              <a:tblGrid>
                <a:gridCol w="1121998">
                  <a:extLst>
                    <a:ext uri="{9D8B030D-6E8A-4147-A177-3AD203B41FA5}">
                      <a16:colId xmlns:a16="http://schemas.microsoft.com/office/drawing/2014/main" val="20000"/>
                    </a:ext>
                  </a:extLst>
                </a:gridCol>
                <a:gridCol w="3501570">
                  <a:extLst>
                    <a:ext uri="{9D8B030D-6E8A-4147-A177-3AD203B41FA5}">
                      <a16:colId xmlns:a16="http://schemas.microsoft.com/office/drawing/2014/main" val="20001"/>
                    </a:ext>
                  </a:extLst>
                </a:gridCol>
              </a:tblGrid>
              <a:tr h="370840">
                <a:tc>
                  <a:txBody>
                    <a:bodyPr/>
                    <a:lstStyle/>
                    <a:p>
                      <a:r>
                        <a:rPr lang="fr-FR" b="1" dirty="0">
                          <a:solidFill>
                            <a:schemeClr val="tx1"/>
                          </a:solidFill>
                        </a:rPr>
                        <a:t>1</a:t>
                      </a:r>
                      <a:r>
                        <a:rPr lang="fr-FR" b="1" baseline="30000" dirty="0">
                          <a:solidFill>
                            <a:schemeClr val="tx1"/>
                          </a:solidFill>
                        </a:rPr>
                        <a:t>er</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solidFill>
                            <a:srgbClr val="000000"/>
                          </a:solidFill>
                        </a:rPr>
                        <a:t>L’architecture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r>
                        <a:rPr lang="fr-FR" b="1" baseline="0" dirty="0">
                          <a:solidFill>
                            <a:schemeClr val="tx1"/>
                          </a:solidFill>
                        </a:rPr>
                        <a:t>2</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La sculpture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r>
                        <a:rPr lang="fr-FR" b="1" dirty="0">
                          <a:solidFill>
                            <a:schemeClr val="tx1"/>
                          </a:solidFill>
                        </a:rPr>
                        <a:t>3</a:t>
                      </a:r>
                      <a:r>
                        <a:rPr lang="fr-FR" b="1" baseline="30000" dirty="0">
                          <a:solidFill>
                            <a:schemeClr val="tx1"/>
                          </a:solidFill>
                        </a:rPr>
                        <a:t>ème</a:t>
                      </a:r>
                      <a:r>
                        <a:rPr lang="fr-FR" b="1" dirty="0">
                          <a:solidFill>
                            <a:schemeClr val="tx1"/>
                          </a:solidFill>
                        </a:rPr>
                        <a:t>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La peinture et le dessin</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r>
                        <a:rPr lang="fr-FR" b="1" dirty="0">
                          <a:solidFill>
                            <a:schemeClr val="tx1"/>
                          </a:solidFill>
                        </a:rPr>
                        <a:t>4</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La musique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r>
                        <a:rPr lang="fr-FR" b="1" dirty="0">
                          <a:solidFill>
                            <a:schemeClr val="tx1"/>
                          </a:solidFill>
                        </a:rPr>
                        <a:t>5</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La littérature et la poésie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r h="370840">
                <a:tc>
                  <a:txBody>
                    <a:bodyPr/>
                    <a:lstStyle/>
                    <a:p>
                      <a:r>
                        <a:rPr lang="fr-FR" b="1" dirty="0">
                          <a:solidFill>
                            <a:schemeClr val="tx1"/>
                          </a:solidFill>
                        </a:rPr>
                        <a:t>6</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Les arts du spectacle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5"/>
                  </a:ext>
                </a:extLst>
              </a:tr>
              <a:tr h="370840">
                <a:tc>
                  <a:txBody>
                    <a:bodyPr/>
                    <a:lstStyle/>
                    <a:p>
                      <a:r>
                        <a:rPr lang="fr-FR" b="1" dirty="0">
                          <a:solidFill>
                            <a:schemeClr val="tx1"/>
                          </a:solidFill>
                        </a:rPr>
                        <a:t>7</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Le cinéma</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6"/>
                  </a:ext>
                </a:extLst>
              </a:tr>
              <a:tr h="370840">
                <a:tc>
                  <a:txBody>
                    <a:bodyPr/>
                    <a:lstStyle/>
                    <a:p>
                      <a:r>
                        <a:rPr lang="fr-FR" b="1" dirty="0">
                          <a:solidFill>
                            <a:schemeClr val="tx1"/>
                          </a:solidFill>
                        </a:rPr>
                        <a:t>8</a:t>
                      </a:r>
                      <a:r>
                        <a:rPr lang="fr-FR" b="1" baseline="30000" dirty="0">
                          <a:solidFill>
                            <a:schemeClr val="tx1"/>
                          </a:solidFill>
                        </a:rPr>
                        <a:t>ème</a:t>
                      </a:r>
                      <a:r>
                        <a:rPr lang="fr-FR" b="1" dirty="0">
                          <a:solidFill>
                            <a:schemeClr val="tx1"/>
                          </a:solidFill>
                        </a:rPr>
                        <a:t>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Les arts médiatiques</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7"/>
                  </a:ext>
                </a:extLst>
              </a:tr>
              <a:tr h="370840">
                <a:tc>
                  <a:txBody>
                    <a:bodyPr/>
                    <a:lstStyle/>
                    <a:p>
                      <a:r>
                        <a:rPr lang="fr-FR" b="1" dirty="0">
                          <a:solidFill>
                            <a:schemeClr val="tx1"/>
                          </a:solidFill>
                        </a:rPr>
                        <a:t>9</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La bande dessinée</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8"/>
                  </a:ext>
                </a:extLst>
              </a:tr>
              <a:tr h="370840">
                <a:tc>
                  <a:txBody>
                    <a:bodyPr/>
                    <a:lstStyle/>
                    <a:p>
                      <a:r>
                        <a:rPr lang="fr-FR" b="1" dirty="0">
                          <a:solidFill>
                            <a:schemeClr val="tx1"/>
                          </a:solidFill>
                        </a:rPr>
                        <a:t>10</a:t>
                      </a:r>
                      <a:r>
                        <a:rPr lang="fr-FR" b="1" baseline="30000" dirty="0">
                          <a:solidFill>
                            <a:schemeClr val="tx1"/>
                          </a:solidFill>
                        </a:rPr>
                        <a:t>ème</a:t>
                      </a:r>
                      <a:r>
                        <a:rPr lang="fr-FR" b="1" dirty="0">
                          <a:solidFill>
                            <a:schemeClr val="tx1"/>
                          </a:solidFill>
                        </a:rPr>
                        <a:t> art</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r>
                        <a:rPr lang="fr-FR" sz="2400" b="1" dirty="0"/>
                        <a:t>Le jeu vidéo</a:t>
                      </a:r>
                    </a:p>
                  </a:txBody>
                  <a:tcPr>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4" name="TextBox 3"/>
          <p:cNvSpPr txBox="1"/>
          <p:nvPr/>
        </p:nvSpPr>
        <p:spPr>
          <a:xfrm>
            <a:off x="1050460" y="141119"/>
            <a:ext cx="7002110" cy="769441"/>
          </a:xfrm>
          <a:prstGeom prst="rect">
            <a:avLst/>
          </a:prstGeom>
          <a:noFill/>
        </p:spPr>
        <p:txBody>
          <a:bodyPr wrap="none" rtlCol="0">
            <a:spAutoFit/>
          </a:bodyPr>
          <a:lstStyle/>
          <a:p>
            <a:r>
              <a:rPr lang="fr-FR" sz="4400" b="1" dirty="0"/>
              <a:t>On parle! </a:t>
            </a:r>
            <a:r>
              <a:rPr lang="fr-FR" sz="3600" dirty="0"/>
              <a:t>La classification des arts</a:t>
            </a:r>
            <a:endParaRPr lang="fr-FR" sz="4400" dirty="0"/>
          </a:p>
        </p:txBody>
      </p:sp>
      <p:sp>
        <p:nvSpPr>
          <p:cNvPr id="5" name="TextBox 4"/>
          <p:cNvSpPr txBox="1"/>
          <p:nvPr/>
        </p:nvSpPr>
        <p:spPr>
          <a:xfrm>
            <a:off x="6904057" y="1904246"/>
            <a:ext cx="4971706" cy="4154984"/>
          </a:xfrm>
          <a:prstGeom prst="rect">
            <a:avLst/>
          </a:prstGeom>
          <a:solidFill>
            <a:schemeClr val="accent5">
              <a:lumMod val="40000"/>
              <a:lumOff val="60000"/>
            </a:schemeClr>
          </a:solidFill>
        </p:spPr>
        <p:txBody>
          <a:bodyPr wrap="square" rtlCol="0">
            <a:spAutoFit/>
          </a:bodyPr>
          <a:lstStyle/>
          <a:p>
            <a:endParaRPr lang="fr-FR" sz="2400" b="1" dirty="0"/>
          </a:p>
          <a:p>
            <a:r>
              <a:rPr lang="fr-FR" sz="2400" b="1" dirty="0"/>
              <a:t>Combien d’art comptons-nous aujourd’hui?</a:t>
            </a:r>
          </a:p>
          <a:p>
            <a:endParaRPr lang="fr-FR" sz="2400" b="1" dirty="0"/>
          </a:p>
          <a:p>
            <a:endParaRPr lang="fr-FR" sz="2400" b="1" dirty="0"/>
          </a:p>
          <a:p>
            <a:r>
              <a:rPr lang="fr-FR" sz="2400" b="1" dirty="0"/>
              <a:t>Que regroupent les arts médiatiques selon vous?</a:t>
            </a:r>
          </a:p>
          <a:p>
            <a:endParaRPr lang="fr-FR" sz="2400" b="1" dirty="0"/>
          </a:p>
          <a:p>
            <a:endParaRPr lang="fr-FR" sz="2400" b="1" dirty="0"/>
          </a:p>
          <a:p>
            <a:r>
              <a:rPr lang="fr-FR" sz="2400" b="1" dirty="0"/>
              <a:t>Quel devrait être le 11</a:t>
            </a:r>
            <a:r>
              <a:rPr lang="fr-FR" sz="2400" b="1" baseline="30000" dirty="0"/>
              <a:t>ème</a:t>
            </a:r>
            <a:r>
              <a:rPr lang="fr-FR" sz="2400" b="1" dirty="0"/>
              <a:t> art, d’après vous?</a:t>
            </a:r>
            <a:endParaRPr lang="fr-FR" sz="2400" b="1" baseline="30000" dirty="0"/>
          </a:p>
        </p:txBody>
      </p:sp>
      <p:pic>
        <p:nvPicPr>
          <p:cNvPr id="2" name="Picture 2" descr="https://upload.wikimedia.org/wikipedia/en/thumb/c/c3/Flag_of_France.svg/1280px-Flag_of_France.svg.png">
            <a:extLst>
              <a:ext uri="{FF2B5EF4-FFF2-40B4-BE49-F238E27FC236}">
                <a16:creationId xmlns:a16="http://schemas.microsoft.com/office/drawing/2014/main" id="{93A7D740-28F0-240B-6342-436E58E97B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1025" y="2295319"/>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descr="https://upload.wikimedia.org/wikipedia/en/thumb/c/c3/Flag_of_France.svg/1280px-Flag_of_France.svg.png">
            <a:extLst>
              <a:ext uri="{FF2B5EF4-FFF2-40B4-BE49-F238E27FC236}">
                <a16:creationId xmlns:a16="http://schemas.microsoft.com/office/drawing/2014/main" id="{20249C7A-D34E-8658-9FE2-88D3140D4A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1025" y="3824937"/>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2" descr="https://upload.wikimedia.org/wikipedia/en/thumb/c/c3/Flag_of_France.svg/1280px-Flag_of_France.svg.png">
            <a:extLst>
              <a:ext uri="{FF2B5EF4-FFF2-40B4-BE49-F238E27FC236}">
                <a16:creationId xmlns:a16="http://schemas.microsoft.com/office/drawing/2014/main" id="{4E278BD9-BB0D-7BA7-1C69-367F1D0B54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504" y="3824937"/>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2" descr="https://upload.wikimedia.org/wikipedia/en/thumb/c/c3/Flag_of_France.svg/1280px-Flag_of_France.svg.png">
            <a:extLst>
              <a:ext uri="{FF2B5EF4-FFF2-40B4-BE49-F238E27FC236}">
                <a16:creationId xmlns:a16="http://schemas.microsoft.com/office/drawing/2014/main" id="{C5A38F0A-0A35-438B-148E-51A6778B08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1025" y="5354555"/>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2" descr="https://upload.wikimedia.org/wikipedia/en/thumb/c/c3/Flag_of_France.svg/1280px-Flag_of_France.svg.png">
            <a:extLst>
              <a:ext uri="{FF2B5EF4-FFF2-40B4-BE49-F238E27FC236}">
                <a16:creationId xmlns:a16="http://schemas.microsoft.com/office/drawing/2014/main" id="{1014D5F8-4BF2-56E3-6B0E-6C8AAD13AE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504" y="5354555"/>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descr="https://upload.wikimedia.org/wikipedia/en/thumb/c/c3/Flag_of_France.svg/1280px-Flag_of_France.svg.png">
            <a:extLst>
              <a:ext uri="{FF2B5EF4-FFF2-40B4-BE49-F238E27FC236}">
                <a16:creationId xmlns:a16="http://schemas.microsoft.com/office/drawing/2014/main" id="{0631A849-79D6-7DC0-D5E3-C9B13674CF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2728" y="5354555"/>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4F080F82-3498-5132-5E43-18C1F9EDB3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49033" y="0"/>
            <a:ext cx="650929" cy="650929"/>
          </a:xfrm>
          <a:prstGeom prst="rect">
            <a:avLst/>
          </a:prstGeom>
        </p:spPr>
      </p:pic>
    </p:spTree>
    <p:extLst>
      <p:ext uri="{BB962C8B-B14F-4D97-AF65-F5344CB8AC3E}">
        <p14:creationId xmlns:p14="http://schemas.microsoft.com/office/powerpoint/2010/main" val="465085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679329" cy="845110"/>
          </a:xfrm>
        </p:spPr>
        <p:txBody>
          <a:bodyPr/>
          <a:lstStyle/>
          <a:p>
            <a:r>
              <a:rPr lang="fr-FR" b="1" dirty="0"/>
              <a:t>Le vocabulaire essentiel</a:t>
            </a:r>
          </a:p>
        </p:txBody>
      </p:sp>
      <p:sp>
        <p:nvSpPr>
          <p:cNvPr id="3" name="Content Placeholder 2"/>
          <p:cNvSpPr>
            <a:spLocks noGrp="1"/>
          </p:cNvSpPr>
          <p:nvPr>
            <p:ph idx="1"/>
          </p:nvPr>
        </p:nvSpPr>
        <p:spPr>
          <a:xfrm>
            <a:off x="838200" y="2227407"/>
            <a:ext cx="10515600" cy="3569769"/>
          </a:xfrm>
          <a:ln w="38100" cmpd="sng">
            <a:solidFill>
              <a:schemeClr val="tx1"/>
            </a:solidFill>
          </a:ln>
        </p:spPr>
        <p:txBody>
          <a:bodyPr>
            <a:noAutofit/>
          </a:bodyPr>
          <a:lstStyle/>
          <a:p>
            <a:pPr marL="0" indent="0">
              <a:buNone/>
            </a:pPr>
            <a:r>
              <a:rPr lang="fr-FR" b="1" dirty="0"/>
              <a:t>1. Reliez le français à l’anglais pour compléter la roue</a:t>
            </a:r>
          </a:p>
          <a:p>
            <a:pPr marL="0" indent="0">
              <a:buNone/>
            </a:pPr>
            <a:endParaRPr lang="fr-FR" b="1" dirty="0"/>
          </a:p>
          <a:p>
            <a:pPr marL="0" indent="0">
              <a:buNone/>
            </a:pPr>
            <a:r>
              <a:rPr lang="fr-FR" b="1" dirty="0"/>
              <a:t>2. Partagez les étiquettes et faites une chaîne de vocabulaire</a:t>
            </a:r>
          </a:p>
          <a:p>
            <a:pPr marL="0" indent="0">
              <a:buNone/>
            </a:pPr>
            <a:endParaRPr lang="fr-FR" b="1" dirty="0"/>
          </a:p>
          <a:p>
            <a:pPr marL="0" indent="0">
              <a:buNone/>
            </a:pPr>
            <a:r>
              <a:rPr lang="fr-FR" b="1" dirty="0"/>
              <a:t>3. Complétez la grille de mémoire (feuille d’exercice):</a:t>
            </a:r>
          </a:p>
          <a:p>
            <a:pPr marL="0" indent="0">
              <a:buNone/>
            </a:pPr>
            <a:r>
              <a:rPr lang="fr-FR" b="1" dirty="0"/>
              <a:t>                 du français à l’anglais			de l’anglais au français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0353" y="171941"/>
            <a:ext cx="851647" cy="851647"/>
          </a:xfrm>
          <a:prstGeom prst="rect">
            <a:avLst/>
          </a:prstGeom>
        </p:spPr>
      </p:pic>
      <p:pic>
        <p:nvPicPr>
          <p:cNvPr id="8" name="Picture 2" descr="https://upload.wikimedia.org/wikipedia/en/thumb/c/c3/Flag_of_France.svg/1280px-Flag_of_Franc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93453" y="4881219"/>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2" descr="https://upload.wikimedia.org/wikipedia/en/thumb/c/c3/Flag_of_France.svg/1280px-Flag_of_Franc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6925" y="4881219"/>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2" descr="https://upload.wikimedia.org/wikipedia/en/thumb/c/c3/Flag_of_France.svg/1280px-Flag_of_Franc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5043" y="4881219"/>
            <a:ext cx="426010" cy="31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7918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53791" y="1157017"/>
          <a:ext cx="10818256" cy="5229003"/>
        </p:xfrm>
        <a:graphic>
          <a:graphicData uri="http://schemas.openxmlformats.org/drawingml/2006/table">
            <a:tbl>
              <a:tblPr firstRow="1" bandRow="1">
                <a:tableStyleId>{5C22544A-7EE6-4342-B048-85BDC9FD1C3A}</a:tableStyleId>
              </a:tblPr>
              <a:tblGrid>
                <a:gridCol w="2704564">
                  <a:extLst>
                    <a:ext uri="{9D8B030D-6E8A-4147-A177-3AD203B41FA5}">
                      <a16:colId xmlns:a16="http://schemas.microsoft.com/office/drawing/2014/main" val="20000"/>
                    </a:ext>
                  </a:extLst>
                </a:gridCol>
                <a:gridCol w="2704564">
                  <a:extLst>
                    <a:ext uri="{9D8B030D-6E8A-4147-A177-3AD203B41FA5}">
                      <a16:colId xmlns:a16="http://schemas.microsoft.com/office/drawing/2014/main" val="20001"/>
                    </a:ext>
                  </a:extLst>
                </a:gridCol>
                <a:gridCol w="2704564">
                  <a:extLst>
                    <a:ext uri="{9D8B030D-6E8A-4147-A177-3AD203B41FA5}">
                      <a16:colId xmlns:a16="http://schemas.microsoft.com/office/drawing/2014/main" val="20002"/>
                    </a:ext>
                  </a:extLst>
                </a:gridCol>
                <a:gridCol w="2704564">
                  <a:extLst>
                    <a:ext uri="{9D8B030D-6E8A-4147-A177-3AD203B41FA5}">
                      <a16:colId xmlns:a16="http://schemas.microsoft.com/office/drawing/2014/main" val="20003"/>
                    </a:ext>
                  </a:extLst>
                </a:gridCol>
              </a:tblGrid>
              <a:tr h="402231">
                <a:tc>
                  <a:txBody>
                    <a:bodyPr/>
                    <a:lstStyle/>
                    <a:p>
                      <a:r>
                        <a:rPr lang="fr-FR" sz="1600" b="1" noProof="0" dirty="0">
                          <a:solidFill>
                            <a:srgbClr val="000000"/>
                          </a:solidFill>
                        </a:rPr>
                        <a:t>français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chemeClr val="bg1">
                        <a:lumMod val="85000"/>
                      </a:schemeClr>
                    </a:solidFill>
                  </a:tcPr>
                </a:tc>
                <a:tc>
                  <a:txBody>
                    <a:bodyPr/>
                    <a:lstStyle/>
                    <a:p>
                      <a:r>
                        <a:rPr lang="en-US" sz="1600" b="1" dirty="0">
                          <a:solidFill>
                            <a:srgbClr val="FF0000"/>
                          </a:solidFill>
                        </a:rPr>
                        <a:t>English</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chemeClr val="bg1">
                        <a:lumMod val="85000"/>
                      </a:schemeClr>
                    </a:solidFill>
                  </a:tcPr>
                </a:tc>
                <a:tc>
                  <a:txBody>
                    <a:bodyPr/>
                    <a:lstStyle/>
                    <a:p>
                      <a:r>
                        <a:rPr lang="fr-FR" sz="1600" b="1" noProof="0" dirty="0">
                          <a:solidFill>
                            <a:srgbClr val="000000"/>
                          </a:solidFill>
                        </a:rPr>
                        <a:t>français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chemeClr val="bg1">
                        <a:lumMod val="85000"/>
                      </a:schemeClr>
                    </a:solidFill>
                  </a:tcPr>
                </a:tc>
                <a:tc>
                  <a:txBody>
                    <a:bodyPr/>
                    <a:lstStyle/>
                    <a:p>
                      <a:r>
                        <a:rPr lang="en-US" sz="1600" b="1" dirty="0">
                          <a:solidFill>
                            <a:srgbClr val="FF0000"/>
                          </a:solidFill>
                        </a:rPr>
                        <a:t>English</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402231">
                <a:tc>
                  <a:txBody>
                    <a:bodyPr/>
                    <a:lstStyle/>
                    <a:p>
                      <a:r>
                        <a:rPr lang="fr-FR" sz="1600" b="1" noProof="0" dirty="0">
                          <a:solidFill>
                            <a:srgbClr val="000000"/>
                          </a:solidFill>
                        </a:rPr>
                        <a:t>à domicile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l"/>
                      <a:r>
                        <a:rPr lang="en-US" sz="1600" b="1" dirty="0">
                          <a:solidFill>
                            <a:srgbClr val="FF0000"/>
                          </a:solidFill>
                        </a:rPr>
                        <a:t>at home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divertir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to entertain</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402231">
                <a:tc>
                  <a:txBody>
                    <a:bodyPr/>
                    <a:lstStyle/>
                    <a:p>
                      <a:r>
                        <a:rPr lang="fr-FR" sz="1600" b="1" noProof="0" dirty="0">
                          <a:solidFill>
                            <a:srgbClr val="000000"/>
                          </a:solidFill>
                        </a:rPr>
                        <a:t>l’abonnement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subscription</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les effets spéciaux</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special effects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2"/>
                  </a:ext>
                </a:extLst>
              </a:tr>
              <a:tr h="402231">
                <a:tc>
                  <a:txBody>
                    <a:bodyPr/>
                    <a:lstStyle/>
                    <a:p>
                      <a:r>
                        <a:rPr lang="fr-FR" sz="1600" b="1" noProof="0" dirty="0">
                          <a:solidFill>
                            <a:srgbClr val="000000"/>
                          </a:solidFill>
                        </a:rPr>
                        <a:t>l’affiche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poster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émouvant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moving</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3"/>
                  </a:ext>
                </a:extLst>
              </a:tr>
              <a:tr h="402231">
                <a:tc>
                  <a:txBody>
                    <a:bodyPr/>
                    <a:lstStyle/>
                    <a:p>
                      <a:r>
                        <a:rPr lang="fr-FR" sz="1600" b="1" noProof="0" dirty="0">
                          <a:solidFill>
                            <a:srgbClr val="000000"/>
                          </a:solidFill>
                        </a:rPr>
                        <a:t>la bande-annonce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trailer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interpréter un rôle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to play a part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r h="402231">
                <a:tc>
                  <a:txBody>
                    <a:bodyPr/>
                    <a:lstStyle/>
                    <a:p>
                      <a:r>
                        <a:rPr lang="fr-FR" sz="1600" b="1" noProof="0" dirty="0">
                          <a:solidFill>
                            <a:srgbClr val="000000"/>
                          </a:solidFill>
                        </a:rPr>
                        <a:t>la place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l"/>
                      <a:r>
                        <a:rPr lang="en-US" sz="1600" b="1" dirty="0">
                          <a:solidFill>
                            <a:srgbClr val="FF0000"/>
                          </a:solidFill>
                        </a:rPr>
                        <a:t>ticket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l"/>
                      <a:r>
                        <a:rPr lang="fr-FR" sz="1600" b="1" noProof="0" dirty="0">
                          <a:solidFill>
                            <a:srgbClr val="000000"/>
                          </a:solidFill>
                        </a:rPr>
                        <a:t>le long-métrage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full length feature film</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5"/>
                  </a:ext>
                </a:extLst>
              </a:tr>
              <a:tr h="402231">
                <a:tc>
                  <a:txBody>
                    <a:bodyPr/>
                    <a:lstStyle/>
                    <a:p>
                      <a:r>
                        <a:rPr lang="fr-FR" sz="1600" b="1" noProof="0" dirty="0">
                          <a:solidFill>
                            <a:srgbClr val="000000"/>
                          </a:solidFill>
                        </a:rPr>
                        <a:t>le casting</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cast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mériter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to deserve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6"/>
                  </a:ext>
                </a:extLst>
              </a:tr>
              <a:tr h="402231">
                <a:tc>
                  <a:txBody>
                    <a:bodyPr/>
                    <a:lstStyle/>
                    <a:p>
                      <a:r>
                        <a:rPr lang="fr-FR" sz="1600" b="1" noProof="0" dirty="0">
                          <a:solidFill>
                            <a:srgbClr val="000000"/>
                          </a:solidFill>
                        </a:rPr>
                        <a:t>célèbre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famous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la projection</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screening</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7"/>
                  </a:ext>
                </a:extLst>
              </a:tr>
              <a:tr h="402231">
                <a:tc>
                  <a:txBody>
                    <a:bodyPr/>
                    <a:lstStyle/>
                    <a:p>
                      <a:r>
                        <a:rPr lang="fr-FR" sz="1600" b="1" noProof="0" dirty="0">
                          <a:solidFill>
                            <a:srgbClr val="000000"/>
                          </a:solidFill>
                        </a:rPr>
                        <a:t>le cinéaste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filmmaker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la sortie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release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8"/>
                  </a:ext>
                </a:extLst>
              </a:tr>
              <a:tr h="402231">
                <a:tc>
                  <a:txBody>
                    <a:bodyPr/>
                    <a:lstStyle/>
                    <a:p>
                      <a:r>
                        <a:rPr lang="fr-FR" sz="1600" b="1" noProof="0" dirty="0">
                          <a:solidFill>
                            <a:srgbClr val="000000"/>
                          </a:solidFill>
                        </a:rPr>
                        <a:t>le, la cinéphile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cinema lover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les spectateurs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viewers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9"/>
                  </a:ext>
                </a:extLst>
              </a:tr>
              <a:tr h="402231">
                <a:tc>
                  <a:txBody>
                    <a:bodyPr/>
                    <a:lstStyle/>
                    <a:p>
                      <a:r>
                        <a:rPr lang="fr-FR" sz="1600" b="1" noProof="0" dirty="0">
                          <a:solidFill>
                            <a:srgbClr val="000000"/>
                          </a:solidFill>
                        </a:rPr>
                        <a:t>le court-métrage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short film</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les sous-titres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subtitles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10"/>
                  </a:ext>
                </a:extLst>
              </a:tr>
              <a:tr h="402231">
                <a:tc>
                  <a:txBody>
                    <a:bodyPr/>
                    <a:lstStyle/>
                    <a:p>
                      <a:r>
                        <a:rPr lang="fr-FR" sz="1600" b="1" noProof="0" dirty="0">
                          <a:solidFill>
                            <a:srgbClr val="000000"/>
                          </a:solidFill>
                        </a:rPr>
                        <a:t>la critique</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review</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le taux de fréquentation</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rate of visits</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11"/>
                  </a:ext>
                </a:extLst>
              </a:tr>
              <a:tr h="402231">
                <a:tc>
                  <a:txBody>
                    <a:bodyPr/>
                    <a:lstStyle/>
                    <a:p>
                      <a:r>
                        <a:rPr lang="fr-FR" sz="1600" b="1" noProof="0" dirty="0">
                          <a:solidFill>
                            <a:srgbClr val="000000"/>
                          </a:solidFill>
                        </a:rPr>
                        <a:t>le décor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set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fr-FR" sz="1600" b="1" noProof="0" dirty="0">
                          <a:solidFill>
                            <a:srgbClr val="000000"/>
                          </a:solidFill>
                        </a:rPr>
                        <a:t>tourner</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r>
                        <a:rPr lang="en-US" sz="1600" b="1" dirty="0">
                          <a:solidFill>
                            <a:srgbClr val="FF0000"/>
                          </a:solidFill>
                        </a:rPr>
                        <a:t>to shoot</a:t>
                      </a:r>
                    </a:p>
                  </a:txBody>
                  <a:tcP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
        <p:nvSpPr>
          <p:cNvPr id="2" name="TextBox 1"/>
          <p:cNvSpPr txBox="1"/>
          <p:nvPr/>
        </p:nvSpPr>
        <p:spPr>
          <a:xfrm>
            <a:off x="4950317" y="471980"/>
            <a:ext cx="2091406" cy="523220"/>
          </a:xfrm>
          <a:prstGeom prst="rect">
            <a:avLst/>
          </a:prstGeom>
          <a:noFill/>
        </p:spPr>
        <p:txBody>
          <a:bodyPr wrap="none" rtlCol="0">
            <a:spAutoFit/>
          </a:bodyPr>
          <a:lstStyle/>
          <a:p>
            <a:r>
              <a:rPr lang="fr-FR" sz="2800" b="1" dirty="0">
                <a:solidFill>
                  <a:srgbClr val="FF0000"/>
                </a:solidFill>
              </a:rPr>
              <a:t>Les réponses</a:t>
            </a:r>
          </a:p>
        </p:txBody>
      </p:sp>
      <p:pic>
        <p:nvPicPr>
          <p:cNvPr id="3" name="Picture 2">
            <a:extLst>
              <a:ext uri="{FF2B5EF4-FFF2-40B4-BE49-F238E27FC236}">
                <a16:creationId xmlns:a16="http://schemas.microsoft.com/office/drawing/2014/main" id="{5C8B9183-3623-3764-3119-852B7E17B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0353" y="171941"/>
            <a:ext cx="851647" cy="851647"/>
          </a:xfrm>
          <a:prstGeom prst="rect">
            <a:avLst/>
          </a:prstGeom>
        </p:spPr>
      </p:pic>
    </p:spTree>
    <p:extLst>
      <p:ext uri="{BB962C8B-B14F-4D97-AF65-F5344CB8AC3E}">
        <p14:creationId xmlns:p14="http://schemas.microsoft.com/office/powerpoint/2010/main" val="2390643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607"/>
            <a:ext cx="7359316" cy="928468"/>
          </a:xfrm>
        </p:spPr>
        <p:txBody>
          <a:bodyPr/>
          <a:lstStyle/>
          <a:p>
            <a:r>
              <a:rPr lang="fr-FR" b="1" dirty="0"/>
              <a:t>On regarde! </a:t>
            </a:r>
            <a:r>
              <a:rPr lang="fr-FR" sz="3600" dirty="0"/>
              <a:t>Deux types de cinéma</a:t>
            </a:r>
            <a:endParaRPr lang="fr-FR" dirty="0"/>
          </a:p>
        </p:txBody>
      </p:sp>
      <p:sp>
        <p:nvSpPr>
          <p:cNvPr id="3" name="Content Placeholder 2"/>
          <p:cNvSpPr>
            <a:spLocks noGrp="1"/>
          </p:cNvSpPr>
          <p:nvPr>
            <p:ph idx="1"/>
          </p:nvPr>
        </p:nvSpPr>
        <p:spPr>
          <a:xfrm>
            <a:off x="733650" y="1841667"/>
            <a:ext cx="10724700" cy="4351338"/>
          </a:xfrm>
          <a:ln w="38100">
            <a:solidFill>
              <a:schemeClr val="tx1"/>
            </a:solidFill>
          </a:ln>
        </p:spPr>
        <p:txBody>
          <a:bodyPr>
            <a:normAutofit fontScale="92500" lnSpcReduction="10000"/>
          </a:bodyPr>
          <a:lstStyle/>
          <a:p>
            <a:pPr marL="0" indent="0">
              <a:buNone/>
            </a:pPr>
            <a:r>
              <a:rPr lang="fr-FR" sz="3600" dirty="0"/>
              <a:t>Regardez ces deux bandes annonces</a:t>
            </a:r>
          </a:p>
          <a:p>
            <a:pPr marL="0" indent="0">
              <a:buNone/>
            </a:pPr>
            <a:r>
              <a:rPr lang="fr-FR" sz="3600" dirty="0">
                <a:hlinkClick r:id="rId2"/>
              </a:rPr>
              <a:t>https://www.youtube.com/watch?v=4vomBbFSs8g</a:t>
            </a:r>
            <a:endParaRPr lang="fr-FR" sz="3600" dirty="0"/>
          </a:p>
          <a:p>
            <a:pPr marL="0" indent="0">
              <a:buNone/>
            </a:pPr>
            <a:r>
              <a:rPr lang="fr-FR" sz="3600" dirty="0">
                <a:hlinkClick r:id="rId3"/>
              </a:rPr>
              <a:t>https://www.youtube.com/watch?v=K1pfR_IC7pU</a:t>
            </a:r>
            <a:endParaRPr lang="fr-FR" sz="3600" dirty="0"/>
          </a:p>
          <a:p>
            <a:pPr marL="0" indent="0">
              <a:buNone/>
            </a:pPr>
            <a:endParaRPr lang="fr-FR" sz="3600" dirty="0"/>
          </a:p>
          <a:p>
            <a:pPr marL="0" indent="0">
              <a:buNone/>
            </a:pPr>
            <a:r>
              <a:rPr lang="fr-FR" sz="3600" dirty="0"/>
              <a:t>Quel est, selon vous, le film représentant le cinéma industriel et celui représentant le cinéma indépendant? </a:t>
            </a:r>
          </a:p>
          <a:p>
            <a:pPr marL="0" indent="0">
              <a:buNone/>
            </a:pPr>
            <a:endParaRPr lang="fr-FR" sz="3600" dirty="0"/>
          </a:p>
          <a:p>
            <a:pPr marL="0" indent="0">
              <a:buNone/>
            </a:pPr>
            <a:r>
              <a:rPr lang="fr-FR" sz="3600" dirty="0"/>
              <a:t>Quelle est la différence?</a:t>
            </a:r>
          </a:p>
          <a:p>
            <a:pPr marL="0" indent="0">
              <a:buNone/>
            </a:pPr>
            <a:endParaRPr lang="fr-FR" sz="3600" dirty="0"/>
          </a:p>
        </p:txBody>
      </p:sp>
      <p:pic>
        <p:nvPicPr>
          <p:cNvPr id="4"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8304" y="146643"/>
            <a:ext cx="639420" cy="63942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3800" y="136834"/>
            <a:ext cx="785393" cy="785393"/>
          </a:xfrm>
          <a:prstGeom prst="rect">
            <a:avLst/>
          </a:prstGeom>
        </p:spPr>
      </p:pic>
    </p:spTree>
    <p:extLst>
      <p:ext uri="{BB962C8B-B14F-4D97-AF65-F5344CB8AC3E}">
        <p14:creationId xmlns:p14="http://schemas.microsoft.com/office/powerpoint/2010/main" val="1072983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665" y="-48217"/>
            <a:ext cx="7710732" cy="646331"/>
          </a:xfrm>
          <a:prstGeom prst="rect">
            <a:avLst/>
          </a:prstGeom>
          <a:noFill/>
        </p:spPr>
        <p:txBody>
          <a:bodyPr wrap="square" rtlCol="0">
            <a:spAutoFit/>
          </a:bodyPr>
          <a:lstStyle/>
          <a:p>
            <a:pPr algn="ctr"/>
            <a:r>
              <a:rPr lang="en-US" sz="3600" b="1" dirty="0"/>
              <a:t>On lit! </a:t>
            </a:r>
            <a:r>
              <a:rPr lang="en-US" sz="2800" dirty="0"/>
              <a:t>Aller au </a:t>
            </a:r>
            <a:r>
              <a:rPr lang="en-US" sz="2800" dirty="0" err="1"/>
              <a:t>ciné</a:t>
            </a:r>
            <a:r>
              <a:rPr lang="en-US" sz="2800" dirty="0"/>
              <a:t> </a:t>
            </a:r>
            <a:r>
              <a:rPr lang="en-US" sz="2800" dirty="0" err="1"/>
              <a:t>ou</a:t>
            </a:r>
            <a:r>
              <a:rPr lang="en-US" sz="2800" dirty="0"/>
              <a:t> le </a:t>
            </a:r>
            <a:r>
              <a:rPr lang="en-US" sz="2800" dirty="0" err="1"/>
              <a:t>ciné</a:t>
            </a:r>
            <a:r>
              <a:rPr lang="en-US" sz="2800" dirty="0"/>
              <a:t> à domicile?</a:t>
            </a:r>
            <a:endParaRPr lang="en-US" sz="32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63866" y="87187"/>
            <a:ext cx="662469" cy="576737"/>
          </a:xfrm>
          <a:prstGeom prst="rect">
            <a:avLst/>
          </a:prstGeom>
        </p:spPr>
      </p:pic>
      <p:sp>
        <p:nvSpPr>
          <p:cNvPr id="2" name="TextBox 1"/>
          <p:cNvSpPr txBox="1"/>
          <p:nvPr/>
        </p:nvSpPr>
        <p:spPr>
          <a:xfrm>
            <a:off x="253031" y="799350"/>
            <a:ext cx="11753384" cy="707886"/>
          </a:xfrm>
          <a:prstGeom prst="rect">
            <a:avLst/>
          </a:prstGeom>
          <a:solidFill>
            <a:schemeClr val="accent5">
              <a:lumMod val="40000"/>
              <a:lumOff val="60000"/>
            </a:schemeClr>
          </a:solidFill>
        </p:spPr>
        <p:txBody>
          <a:bodyPr wrap="square" rtlCol="0">
            <a:spAutoFit/>
          </a:bodyPr>
          <a:lstStyle/>
          <a:p>
            <a:r>
              <a:rPr lang="fr-FR" sz="2000" b="1" dirty="0"/>
              <a:t>Classez ces phrases en deux catégories: une catégorie pour les personnes qui préfèrent aller au cinéma et une pour celles qui préfèrent regarder un film à la maison.</a:t>
            </a:r>
          </a:p>
        </p:txBody>
      </p:sp>
      <p:sp>
        <p:nvSpPr>
          <p:cNvPr id="3" name="Rectangle 2">
            <a:extLst>
              <a:ext uri="{FF2B5EF4-FFF2-40B4-BE49-F238E27FC236}">
                <a16:creationId xmlns:a16="http://schemas.microsoft.com/office/drawing/2014/main" id="{6BFA44F8-3FFA-A4FF-098B-53879CE6BFD3}"/>
              </a:ext>
            </a:extLst>
          </p:cNvPr>
          <p:cNvSpPr/>
          <p:nvPr/>
        </p:nvSpPr>
        <p:spPr>
          <a:xfrm>
            <a:off x="65665" y="1727926"/>
            <a:ext cx="12060670" cy="4957767"/>
          </a:xfrm>
          <a:prstGeom prst="rect">
            <a:avLst/>
          </a:prstGeom>
          <a:solidFill>
            <a:schemeClr val="accent6">
              <a:lumMod val="40000"/>
              <a:lumOff val="60000"/>
            </a:schemeClr>
          </a:solidFill>
        </p:spPr>
        <p:txBody>
          <a:bodyPr wrap="square">
            <a:spAutoFit/>
          </a:bodyPr>
          <a:lstStyle/>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1. Le cinéma offre une expérience immersive unique avec le grand écran et un équipement audio de haute gamme.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2. Regarder un film à la maison permet une flexibilité en termes d’horaire et de confort.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Calibri" panose="020F0502020204030204" pitchFamily="34" charset="0"/>
              </a:rPr>
              <a:t>3. À</a:t>
            </a: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 domicile, on peut mettre le film sur pause si on a besoin d’aller aux toilettes.</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4. On y est entouré de personnes qui partagent le même intérêt, ce qui créé une atmosphère stimulante.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5. Cela permet d’économiser de l’argent sur les places, les snacks et le transport.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6. Pour les cinéphiles, il est possible de voir les films en avant-première ou dès leur sortie.</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7. Entre les escaliers pour trouver sa place et l’impossibilité de mettre des sous-titres, le cinéma n’est pas inclusif.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latin typeface="Calibri" panose="020F0502020204030204" pitchFamily="34" charset="0"/>
                <a:ea typeface="Calibri" panose="020F0502020204030204" pitchFamily="34" charset="0"/>
                <a:cs typeface="Times New Roman" panose="02020603050405020304" pitchFamily="18" charset="0"/>
              </a:rPr>
              <a:t>8</a:t>
            </a: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 L’atmosphère est intime, ce qui est parfait pour une soirée en famille ou entre amis. </a:t>
            </a:r>
          </a:p>
          <a:p>
            <a:pPr>
              <a:lnSpc>
                <a:spcPct val="90000"/>
              </a:lnSpc>
              <a:spcAft>
                <a:spcPts val="800"/>
              </a:spcAft>
            </a:pPr>
            <a:r>
              <a:rPr lang="fr-FR" sz="1700" b="1" kern="100" dirty="0">
                <a:latin typeface="Calibri" panose="020F0502020204030204" pitchFamily="34" charset="0"/>
                <a:ea typeface="Calibri" panose="020F0502020204030204" pitchFamily="34" charset="0"/>
                <a:cs typeface="Times New Roman" panose="02020603050405020304" pitchFamily="18" charset="0"/>
              </a:rPr>
              <a:t>9. Quand on sort pour regarder un film, on peut se déconnecter complétement de la vie quotidienne et se plonger dans l’univers du film.</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10. On peut organiser des marathons de films ou explorer des genres moins populaires sans dépenser trop d’argent.</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11. À la maison, c’est impossible de regarder des films en 3D ou IMAX qui rendent le visionnage incroyable.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12. Il n’est pas toujours garanti d’avoir une place et il faut parfois faire la queue pour l’acheter.</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fr-FR" sz="1700" b="1" kern="100" dirty="0">
                <a:effectLst/>
                <a:latin typeface="Calibri" panose="020F0502020204030204" pitchFamily="34" charset="0"/>
                <a:ea typeface="Calibri" panose="020F0502020204030204" pitchFamily="34" charset="0"/>
                <a:cs typeface="Times New Roman" panose="02020603050405020304" pitchFamily="18" charset="0"/>
              </a:rPr>
              <a:t>13. Les gens qui font du bruit en mangeant du popcorn et tapent dans les sièges avec leurs pieds sont vraiment agaçants.</a:t>
            </a:r>
          </a:p>
          <a:p>
            <a:pPr>
              <a:lnSpc>
                <a:spcPct val="90000"/>
              </a:lnSpc>
              <a:spcAft>
                <a:spcPts val="800"/>
              </a:spcAft>
            </a:pPr>
            <a:r>
              <a:rPr lang="fr-FR" sz="1700" b="1" kern="100" dirty="0">
                <a:latin typeface="Calibri" panose="020F0502020204030204" pitchFamily="34" charset="0"/>
                <a:ea typeface="Calibri" panose="020F0502020204030204" pitchFamily="34" charset="0"/>
                <a:cs typeface="Times New Roman" panose="02020603050405020304" pitchFamily="18" charset="0"/>
              </a:rPr>
              <a:t>14. C’est parfait pour les sorties en couple, car c’est un lieu romantique. </a:t>
            </a:r>
            <a:endParaRPr lang="en-GB" sz="17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7355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664" y="87187"/>
            <a:ext cx="7710732" cy="646331"/>
          </a:xfrm>
          <a:prstGeom prst="rect">
            <a:avLst/>
          </a:prstGeom>
          <a:noFill/>
        </p:spPr>
        <p:txBody>
          <a:bodyPr wrap="square" rtlCol="0">
            <a:spAutoFit/>
          </a:bodyPr>
          <a:lstStyle/>
          <a:p>
            <a:pPr algn="ctr"/>
            <a:r>
              <a:rPr lang="en-US" sz="3600" b="1" dirty="0"/>
              <a:t>On lit! </a:t>
            </a:r>
            <a:r>
              <a:rPr lang="en-US" sz="2800" dirty="0"/>
              <a:t>Aller au </a:t>
            </a:r>
            <a:r>
              <a:rPr lang="en-US" sz="2800" dirty="0" err="1"/>
              <a:t>ciné</a:t>
            </a:r>
            <a:r>
              <a:rPr lang="en-US" sz="2800" dirty="0"/>
              <a:t> </a:t>
            </a:r>
            <a:r>
              <a:rPr lang="en-US" sz="2800" dirty="0" err="1"/>
              <a:t>ou</a:t>
            </a:r>
            <a:r>
              <a:rPr lang="en-US" sz="2800" dirty="0"/>
              <a:t> le </a:t>
            </a:r>
            <a:r>
              <a:rPr lang="en-US" sz="2800" dirty="0" err="1"/>
              <a:t>ciné</a:t>
            </a:r>
            <a:r>
              <a:rPr lang="en-US" sz="2800" dirty="0"/>
              <a:t> à domicile?</a:t>
            </a:r>
            <a:endParaRPr lang="en-US" sz="32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7674" y="87187"/>
            <a:ext cx="808662" cy="704011"/>
          </a:xfrm>
          <a:prstGeom prst="rect">
            <a:avLst/>
          </a:prstGeom>
        </p:spPr>
      </p:pic>
      <p:sp>
        <p:nvSpPr>
          <p:cNvPr id="3" name="TextBox 2">
            <a:extLst>
              <a:ext uri="{FF2B5EF4-FFF2-40B4-BE49-F238E27FC236}">
                <a16:creationId xmlns:a16="http://schemas.microsoft.com/office/drawing/2014/main" id="{9B9BF930-F42C-3035-FC55-4852F9E19954}"/>
              </a:ext>
            </a:extLst>
          </p:cNvPr>
          <p:cNvSpPr txBox="1"/>
          <p:nvPr/>
        </p:nvSpPr>
        <p:spPr>
          <a:xfrm>
            <a:off x="5050297" y="1677116"/>
            <a:ext cx="2091406" cy="523220"/>
          </a:xfrm>
          <a:prstGeom prst="rect">
            <a:avLst/>
          </a:prstGeom>
          <a:noFill/>
        </p:spPr>
        <p:txBody>
          <a:bodyPr wrap="none" rtlCol="0">
            <a:spAutoFit/>
          </a:bodyPr>
          <a:lstStyle/>
          <a:p>
            <a:r>
              <a:rPr lang="fr-FR" sz="2800" b="1" dirty="0">
                <a:solidFill>
                  <a:srgbClr val="FF0000"/>
                </a:solidFill>
              </a:rPr>
              <a:t>Les réponses</a:t>
            </a:r>
          </a:p>
        </p:txBody>
      </p:sp>
      <p:graphicFrame>
        <p:nvGraphicFramePr>
          <p:cNvPr id="4" name="Table 3">
            <a:extLst>
              <a:ext uri="{FF2B5EF4-FFF2-40B4-BE49-F238E27FC236}">
                <a16:creationId xmlns:a16="http://schemas.microsoft.com/office/drawing/2014/main" id="{468EDF6F-6D03-2F7A-8952-0B1149AED425}"/>
              </a:ext>
            </a:extLst>
          </p:cNvPr>
          <p:cNvGraphicFramePr>
            <a:graphicFrameLocks noGrp="1"/>
          </p:cNvGraphicFramePr>
          <p:nvPr/>
        </p:nvGraphicFramePr>
        <p:xfrm>
          <a:off x="767363" y="2514600"/>
          <a:ext cx="10657274" cy="1828800"/>
        </p:xfrm>
        <a:graphic>
          <a:graphicData uri="http://schemas.openxmlformats.org/drawingml/2006/table">
            <a:tbl>
              <a:tblPr firstRow="1" bandRow="1">
                <a:tableStyleId>{5C22544A-7EE6-4342-B048-85BDC9FD1C3A}</a:tableStyleId>
              </a:tblPr>
              <a:tblGrid>
                <a:gridCol w="5328637">
                  <a:extLst>
                    <a:ext uri="{9D8B030D-6E8A-4147-A177-3AD203B41FA5}">
                      <a16:colId xmlns:a16="http://schemas.microsoft.com/office/drawing/2014/main" val="3055536396"/>
                    </a:ext>
                  </a:extLst>
                </a:gridCol>
                <a:gridCol w="5328637">
                  <a:extLst>
                    <a:ext uri="{9D8B030D-6E8A-4147-A177-3AD203B41FA5}">
                      <a16:colId xmlns:a16="http://schemas.microsoft.com/office/drawing/2014/main" val="2234087698"/>
                    </a:ext>
                  </a:extLst>
                </a:gridCol>
              </a:tblGrid>
              <a:tr h="370840">
                <a:tc>
                  <a:txBody>
                    <a:bodyPr/>
                    <a:lstStyle/>
                    <a:p>
                      <a:pPr algn="ctr"/>
                      <a:r>
                        <a:rPr lang="en-GB" sz="3600" dirty="0">
                          <a:solidFill>
                            <a:schemeClr val="tx1"/>
                          </a:solidFill>
                        </a:rPr>
                        <a:t>Je </a:t>
                      </a:r>
                      <a:r>
                        <a:rPr lang="en-GB" sz="3600" dirty="0" err="1">
                          <a:solidFill>
                            <a:schemeClr val="tx1"/>
                          </a:solidFill>
                        </a:rPr>
                        <a:t>préfère</a:t>
                      </a:r>
                      <a:r>
                        <a:rPr lang="en-GB" sz="3600" dirty="0">
                          <a:solidFill>
                            <a:schemeClr val="tx1"/>
                          </a:solidFill>
                        </a:rPr>
                        <a:t> </a:t>
                      </a:r>
                      <a:r>
                        <a:rPr lang="en-GB" sz="3600" dirty="0" err="1">
                          <a:solidFill>
                            <a:schemeClr val="tx1"/>
                          </a:solidFill>
                        </a:rPr>
                        <a:t>aller</a:t>
                      </a:r>
                      <a:r>
                        <a:rPr lang="en-GB" sz="3600" dirty="0">
                          <a:solidFill>
                            <a:schemeClr val="tx1"/>
                          </a:solidFill>
                        </a:rPr>
                        <a:t> au </a:t>
                      </a:r>
                      <a:r>
                        <a:rPr lang="en-GB" sz="3600" dirty="0" err="1">
                          <a:solidFill>
                            <a:schemeClr val="tx1"/>
                          </a:solidFill>
                        </a:rPr>
                        <a:t>cinéma</a:t>
                      </a:r>
                      <a:endParaRPr lang="en-GB" sz="36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GB" sz="3600" dirty="0">
                          <a:solidFill>
                            <a:schemeClr val="tx1"/>
                          </a:solidFill>
                        </a:rPr>
                        <a:t>Je </a:t>
                      </a:r>
                      <a:r>
                        <a:rPr lang="en-GB" sz="3600" dirty="0" err="1">
                          <a:solidFill>
                            <a:schemeClr val="tx1"/>
                          </a:solidFill>
                        </a:rPr>
                        <a:t>préfère</a:t>
                      </a:r>
                      <a:r>
                        <a:rPr lang="en-GB" sz="3600" dirty="0">
                          <a:solidFill>
                            <a:schemeClr val="tx1"/>
                          </a:solidFill>
                        </a:rPr>
                        <a:t> </a:t>
                      </a:r>
                      <a:r>
                        <a:rPr lang="en-GB" sz="3600" dirty="0" err="1">
                          <a:solidFill>
                            <a:schemeClr val="tx1"/>
                          </a:solidFill>
                        </a:rPr>
                        <a:t>regarder</a:t>
                      </a:r>
                      <a:r>
                        <a:rPr lang="en-GB" sz="3600" dirty="0">
                          <a:solidFill>
                            <a:schemeClr val="tx1"/>
                          </a:solidFill>
                        </a:rPr>
                        <a:t> un film à la </a:t>
                      </a:r>
                      <a:r>
                        <a:rPr lang="en-GB" sz="3600" dirty="0" err="1">
                          <a:solidFill>
                            <a:schemeClr val="tx1"/>
                          </a:solidFill>
                        </a:rPr>
                        <a:t>maison</a:t>
                      </a:r>
                      <a:endParaRPr lang="en-GB" sz="36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2457755"/>
                  </a:ext>
                </a:extLst>
              </a:tr>
              <a:tr h="370840">
                <a:tc>
                  <a:txBody>
                    <a:bodyPr/>
                    <a:lstStyle/>
                    <a:p>
                      <a:pPr algn="ctr"/>
                      <a:r>
                        <a:rPr lang="en-GB" sz="3600" b="1" dirty="0">
                          <a:solidFill>
                            <a:srgbClr val="FF0000"/>
                          </a:solidFill>
                        </a:rPr>
                        <a:t>1; 4; 6; 9; 11; 14</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GB" sz="3600" b="1" dirty="0">
                          <a:solidFill>
                            <a:srgbClr val="FF0000"/>
                          </a:solidFill>
                        </a:rPr>
                        <a:t>2; 3; 5; 7; 8; 10; 12; 13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3570588"/>
                  </a:ext>
                </a:extLst>
              </a:tr>
            </a:tbl>
          </a:graphicData>
        </a:graphic>
      </p:graphicFrame>
    </p:spTree>
    <p:extLst>
      <p:ext uri="{BB962C8B-B14F-4D97-AF65-F5344CB8AC3E}">
        <p14:creationId xmlns:p14="http://schemas.microsoft.com/office/powerpoint/2010/main" val="537542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1225</Words>
  <Application>Microsoft Office PowerPoint</Application>
  <PresentationFormat>Widescreen</PresentationFormat>
  <Paragraphs>183</Paragraphs>
  <Slides>13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Söhne</vt:lpstr>
      <vt:lpstr>Office Theme</vt:lpstr>
      <vt:lpstr>A LEVEL FRENCH TASTER LESSON</vt:lpstr>
      <vt:lpstr>PowerPoint Presentation</vt:lpstr>
      <vt:lpstr>Book/film studied at A level</vt:lpstr>
      <vt:lpstr>La Haine</vt:lpstr>
      <vt:lpstr>Thèmes principaux de la Haine:</vt:lpstr>
      <vt:lpstr>PowerPoint Presentation</vt:lpstr>
      <vt:lpstr>PowerPoint Presentation</vt:lpstr>
      <vt:lpstr>PowerPoint Presentation</vt:lpstr>
      <vt:lpstr>Le vocabulaire essentiel</vt:lpstr>
      <vt:lpstr>PowerPoint Presentation</vt:lpstr>
      <vt:lpstr>On regarde! Deux types de cinéma</vt:lpstr>
      <vt:lpstr>PowerPoint Presentation</vt:lpstr>
      <vt:lpstr>PowerPoint Presentation</vt:lpstr>
    </vt:vector>
  </TitlesOfParts>
  <Company>Thomas Mills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Wright</dc:creator>
  <cp:lastModifiedBy>M Anthony</cp:lastModifiedBy>
  <cp:revision>10</cp:revision>
  <dcterms:created xsi:type="dcterms:W3CDTF">2024-10-31T14:24:32Z</dcterms:created>
  <dcterms:modified xsi:type="dcterms:W3CDTF">2025-07-15T08:41:57Z</dcterms:modified>
</cp:coreProperties>
</file>